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31" r:id="rId2"/>
    <p:sldId id="263" r:id="rId3"/>
    <p:sldId id="269" r:id="rId4"/>
    <p:sldId id="336" r:id="rId5"/>
    <p:sldId id="304" r:id="rId6"/>
    <p:sldId id="268" r:id="rId7"/>
    <p:sldId id="347" r:id="rId8"/>
    <p:sldId id="356" r:id="rId9"/>
    <p:sldId id="346" r:id="rId10"/>
    <p:sldId id="357" r:id="rId11"/>
    <p:sldId id="358" r:id="rId12"/>
    <p:sldId id="363" r:id="rId13"/>
    <p:sldId id="328" r:id="rId14"/>
    <p:sldId id="334" r:id="rId15"/>
    <p:sldId id="288" r:id="rId16"/>
    <p:sldId id="290" r:id="rId17"/>
    <p:sldId id="291" r:id="rId18"/>
    <p:sldId id="292" r:id="rId19"/>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4434" autoAdjust="0"/>
  </p:normalViewPr>
  <p:slideViewPr>
    <p:cSldViewPr snapToGrid="0">
      <p:cViewPr varScale="1">
        <p:scale>
          <a:sx n="100" d="100"/>
          <a:sy n="100" d="100"/>
        </p:scale>
        <p:origin x="581"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983D-A7E6-4472-B44E-135E47CAD4FB}" type="datetimeFigureOut">
              <a:rPr lang="en-US" smtClean="0"/>
              <a:t>3/2/2018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1D691-967A-49DD-BB3D-043CE6558D80}" type="slidenum">
              <a:rPr lang="en-US" smtClean="0"/>
              <a:t>‹#›</a:t>
            </a:fld>
            <a:endParaRPr lang="en-US"/>
          </a:p>
        </p:txBody>
      </p:sp>
    </p:spTree>
    <p:extLst>
      <p:ext uri="{BB962C8B-B14F-4D97-AF65-F5344CB8AC3E}">
        <p14:creationId xmlns:p14="http://schemas.microsoft.com/office/powerpoint/2010/main" val="251265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1B541-922A-4F7A-93C1-45D3BFD5D391}" type="slidenum">
              <a:rPr lang="en-US" smtClean="0"/>
              <a:pPr/>
              <a:t>3</a:t>
            </a:fld>
            <a:endParaRPr lang="en-US"/>
          </a:p>
        </p:txBody>
      </p:sp>
    </p:spTree>
    <p:extLst>
      <p:ext uri="{BB962C8B-B14F-4D97-AF65-F5344CB8AC3E}">
        <p14:creationId xmlns:p14="http://schemas.microsoft.com/office/powerpoint/2010/main" val="403596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a:prstGeom prst="rect">
            <a:avLst/>
          </a:prstGeo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a:prstGeom prst="rect">
            <a:avLst/>
          </a:prstGeo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10894807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1825625"/>
            <a:ext cx="946404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5B4C656A-369F-4E2A-8FF4-DD12738354FA}" type="datetime1">
              <a:rPr lang="en-US" smtClean="0"/>
              <a:t>3/2/2018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4292481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8D44BCB1-8A17-42E3-8266-395CD942ABBF}" type="datetime1">
              <a:rPr lang="en-US" smtClean="0"/>
              <a:t>3/2/2018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287781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54380" y="1825625"/>
            <a:ext cx="946404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2094" y="5500009"/>
            <a:ext cx="2468880" cy="365125"/>
          </a:xfrm>
          <a:prstGeom prst="rect">
            <a:avLst/>
          </a:prstGeom>
        </p:spPr>
        <p:txBody>
          <a:bodyPr/>
          <a:lstStyle/>
          <a:p>
            <a:fld id="{1D6CAF33-D4F6-426A-A5E5-9283BD6DEB96}" type="datetime1">
              <a:rPr lang="en-US" smtClean="0"/>
              <a:t>3/2/2018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722900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a:prstGeom prst="rect">
            <a:avLst/>
          </a:prstGeo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a:prstGeom prst="rect">
            <a:avLst/>
          </a:prstGeo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B3E1D3AB-DFEE-4CCA-97FE-542DEA55D400}" type="datetime1">
              <a:rPr lang="en-US" smtClean="0"/>
              <a:t>3/2/2018</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409656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165860" y="5035551"/>
            <a:ext cx="2468880" cy="365125"/>
          </a:xfrm>
          <a:prstGeom prst="rect">
            <a:avLst/>
          </a:prstGeom>
        </p:spPr>
        <p:txBody>
          <a:bodyPr/>
          <a:lstStyle/>
          <a:p>
            <a:fld id="{430FA723-3A3D-4931-BCF8-F29118A2CC9A}" type="datetime1">
              <a:rPr lang="en-US" smtClean="0"/>
              <a:t>3/2/2018</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563725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4AC5E941-9857-4063-B9FA-F23B62B6B2E1}" type="datetime1">
              <a:rPr lang="en-US" smtClean="0"/>
              <a:t>3/2/2018</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5799873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946404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C3ABCD10-D49C-404B-A0FD-9839204826AC}" type="datetime1">
              <a:rPr lang="en-US" smtClean="0"/>
              <a:t>3/2/2018</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9015339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3E785569-E6A8-4B03-8CFD-45A55C050DEA}" type="datetime1">
              <a:rPr lang="en-US" smtClean="0"/>
              <a:t>3/2/2018</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1147420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a:prstGeom prst="rect">
            <a:avLst/>
          </a:prstGeo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a:prstGeom prst="rect">
            <a:avLst/>
          </a:prstGeo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a:prstGeom prst="rect">
            <a:avLst/>
          </a:prstGeo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D69342C2-0A39-41B3-BE6C-86DAC063793C}" type="datetime1">
              <a:rPr lang="en-US" smtClean="0"/>
              <a:t>3/2/2018</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40108389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a:prstGeom prst="rect">
            <a:avLst/>
          </a:prstGeo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a:prstGeom prst="rect">
            <a:avLst/>
          </a:prstGeo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a:prstGeom prst="rect">
            <a:avLst/>
          </a:prstGeo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8C987903-41BF-4DE2-B9D3-B0F48586BC46}" type="datetime1">
              <a:rPr lang="en-US" smtClean="0"/>
              <a:t>3/2/2018</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AD00D55E-3380-4EF4-AA13-D6512C29694C}" type="slidenum">
              <a:rPr lang="en-US" smtClean="0"/>
              <a:t>‹#›</a:t>
            </a:fld>
            <a:endParaRPr lang="en-US"/>
          </a:p>
        </p:txBody>
      </p:sp>
    </p:spTree>
    <p:extLst>
      <p:ext uri="{BB962C8B-B14F-4D97-AF65-F5344CB8AC3E}">
        <p14:creationId xmlns:p14="http://schemas.microsoft.com/office/powerpoint/2010/main" val="3258691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130629" y="145143"/>
            <a:ext cx="10711542" cy="6574971"/>
          </a:xfrm>
          <a:prstGeom prst="rect">
            <a:avLst/>
          </a:prstGeom>
          <a:noFill/>
          <a:ln w="76200">
            <a:solidFill>
              <a:srgbClr val="0070C0"/>
            </a:solidFill>
            <a:prstDash val="sysDash"/>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04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shrafulis1984@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557" y="3056724"/>
            <a:ext cx="4964394" cy="310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911" y="256374"/>
            <a:ext cx="5715000" cy="2800350"/>
          </a:xfrm>
          <a:prstGeom prst="rect">
            <a:avLst/>
          </a:prstGeom>
        </p:spPr>
      </p:pic>
    </p:spTree>
    <p:extLst>
      <p:ext uri="{BB962C8B-B14F-4D97-AF65-F5344CB8AC3E}">
        <p14:creationId xmlns:p14="http://schemas.microsoft.com/office/powerpoint/2010/main" val="1922855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759" y="298786"/>
            <a:ext cx="6751177" cy="584775"/>
          </a:xfrm>
          <a:prstGeom prst="rect">
            <a:avLst/>
          </a:prstGeom>
          <a:noFill/>
        </p:spPr>
        <p:txBody>
          <a:bodyPr wrap="square" rtlCol="0">
            <a:spAutoFit/>
          </a:bodyPr>
          <a:lstStyle/>
          <a:p>
            <a:r>
              <a:rPr lang="en-US" sz="3200" b="1" dirty="0" smtClean="0">
                <a:latin typeface="Book Antiqua" panose="02040602050305030304" pitchFamily="18" charset="0"/>
              </a:rPr>
              <a:t>2. Subordinating Conjunction:</a:t>
            </a:r>
            <a:endParaRPr lang="en-US" sz="3200" b="1" dirty="0">
              <a:latin typeface="Book Antiqua" panose="02040602050305030304" pitchFamily="18" charset="0"/>
            </a:endParaRPr>
          </a:p>
        </p:txBody>
      </p:sp>
      <p:sp>
        <p:nvSpPr>
          <p:cNvPr id="3" name="TextBox 2"/>
          <p:cNvSpPr txBox="1"/>
          <p:nvPr/>
        </p:nvSpPr>
        <p:spPr>
          <a:xfrm>
            <a:off x="863125" y="1110954"/>
            <a:ext cx="8947447" cy="1569660"/>
          </a:xfrm>
          <a:prstGeom prst="rect">
            <a:avLst/>
          </a:prstGeom>
          <a:noFill/>
          <a:ln w="28575">
            <a:solidFill>
              <a:schemeClr val="tx1"/>
            </a:solidFill>
          </a:ln>
        </p:spPr>
        <p:txBody>
          <a:bodyPr wrap="square" rtlCol="0">
            <a:spAutoFit/>
          </a:bodyPr>
          <a:lstStyle/>
          <a:p>
            <a:r>
              <a:rPr lang="en-US" sz="3200" dirty="0" smtClean="0">
                <a:latin typeface="Book Antiqua" panose="02040602050305030304" pitchFamily="18" charset="0"/>
              </a:rPr>
              <a:t>The word that introduces a subordinate clause and adds information to the main clause is called a subordinating conjunction.</a:t>
            </a:r>
            <a:endParaRPr lang="en-US" sz="3200" dirty="0">
              <a:latin typeface="Book Antiqua" panose="02040602050305030304" pitchFamily="18" charset="0"/>
            </a:endParaRPr>
          </a:p>
        </p:txBody>
      </p:sp>
      <p:sp>
        <p:nvSpPr>
          <p:cNvPr id="6" name="TextBox 5"/>
          <p:cNvSpPr txBox="1"/>
          <p:nvPr/>
        </p:nvSpPr>
        <p:spPr>
          <a:xfrm>
            <a:off x="5922236" y="5712443"/>
            <a:ext cx="3657600" cy="523220"/>
          </a:xfrm>
          <a:prstGeom prst="rect">
            <a:avLst/>
          </a:prstGeom>
          <a:noFill/>
        </p:spPr>
        <p:txBody>
          <a:bodyPr wrap="square" rtlCol="0">
            <a:spAutoFit/>
          </a:bodyPr>
          <a:lstStyle/>
          <a:p>
            <a:r>
              <a:rPr lang="en-US" sz="2800" dirty="0" smtClean="0">
                <a:latin typeface="Book Antiqua" panose="02040602050305030304" pitchFamily="18" charset="0"/>
              </a:rPr>
              <a:t>He is older </a:t>
            </a:r>
            <a:r>
              <a:rPr lang="en-US" sz="2800" dirty="0" smtClean="0">
                <a:solidFill>
                  <a:srgbClr val="C00000"/>
                </a:solidFill>
                <a:latin typeface="Book Antiqua" panose="02040602050305030304" pitchFamily="18" charset="0"/>
              </a:rPr>
              <a:t>than</a:t>
            </a:r>
            <a:r>
              <a:rPr lang="en-US" sz="2800" dirty="0" smtClean="0">
                <a:latin typeface="Book Antiqua" panose="02040602050305030304" pitchFamily="18" charset="0"/>
              </a:rPr>
              <a:t> I.</a:t>
            </a:r>
            <a:endParaRPr lang="en-US" sz="2800" dirty="0">
              <a:latin typeface="Book Antiqua" panose="02040602050305030304" pitchFamily="18" charset="0"/>
            </a:endParaRPr>
          </a:p>
        </p:txBody>
      </p:sp>
      <p:sp>
        <p:nvSpPr>
          <p:cNvPr id="11" name="TextBox 10"/>
          <p:cNvSpPr txBox="1"/>
          <p:nvPr/>
        </p:nvSpPr>
        <p:spPr>
          <a:xfrm>
            <a:off x="1153681" y="5635531"/>
            <a:ext cx="3913974" cy="523220"/>
          </a:xfrm>
          <a:prstGeom prst="rect">
            <a:avLst/>
          </a:prstGeom>
          <a:noFill/>
        </p:spPr>
        <p:txBody>
          <a:bodyPr wrap="square" rtlCol="0">
            <a:spAutoFit/>
          </a:bodyPr>
          <a:lstStyle/>
          <a:p>
            <a:r>
              <a:rPr lang="en-US" sz="2800" dirty="0" smtClean="0">
                <a:latin typeface="Book Antiqua" panose="02040602050305030304" pitchFamily="18" charset="0"/>
              </a:rPr>
              <a:t>He did </a:t>
            </a:r>
            <a:r>
              <a:rPr lang="en-US" sz="2800" dirty="0" smtClean="0">
                <a:solidFill>
                  <a:srgbClr val="C00000"/>
                </a:solidFill>
                <a:latin typeface="Book Antiqua" panose="02040602050305030304" pitchFamily="18" charset="0"/>
              </a:rPr>
              <a:t>as</a:t>
            </a:r>
            <a:r>
              <a:rPr lang="en-US" sz="2800" dirty="0" smtClean="0">
                <a:latin typeface="Book Antiqua" panose="02040602050305030304" pitchFamily="18" charset="0"/>
              </a:rPr>
              <a:t> I told him.</a:t>
            </a:r>
            <a:endParaRPr lang="en-US" sz="2800" dirty="0">
              <a:latin typeface="Book Antiqua" panose="020406020503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3311" y="3126437"/>
            <a:ext cx="3768697" cy="2140182"/>
          </a:xfrm>
          <a:prstGeom prst="rect">
            <a:avLst/>
          </a:prstGeom>
          <a:ln w="88900" cap="sq" cmpd="thickThin">
            <a:solidFill>
              <a:srgbClr val="00FF00"/>
            </a:solidFill>
            <a:prstDash val="solid"/>
            <a:miter lim="800000"/>
          </a:ln>
          <a:effectLst>
            <a:innerShdw blurRad="76200">
              <a:srgbClr val="000000"/>
            </a:inn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567" y="3135526"/>
            <a:ext cx="3733088" cy="2155281"/>
          </a:xfrm>
          <a:prstGeom prst="rect">
            <a:avLst/>
          </a:prstGeom>
          <a:ln w="88900" cap="sq" cmpd="thickThin">
            <a:solidFill>
              <a:srgbClr val="00FF00"/>
            </a:solidFill>
            <a:prstDash val="solid"/>
            <a:miter lim="800000"/>
          </a:ln>
          <a:effectLst>
            <a:innerShdw blurRad="76200">
              <a:srgbClr val="000000"/>
            </a:innerShdw>
          </a:effectLst>
        </p:spPr>
      </p:pic>
    </p:spTree>
    <p:extLst>
      <p:ext uri="{BB962C8B-B14F-4D97-AF65-F5344CB8AC3E}">
        <p14:creationId xmlns:p14="http://schemas.microsoft.com/office/powerpoint/2010/main" val="29226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763" y="495656"/>
            <a:ext cx="5802594" cy="584775"/>
          </a:xfrm>
          <a:prstGeom prst="rect">
            <a:avLst/>
          </a:prstGeom>
          <a:noFill/>
        </p:spPr>
        <p:txBody>
          <a:bodyPr wrap="square" rtlCol="0">
            <a:spAutoFit/>
          </a:bodyPr>
          <a:lstStyle/>
          <a:p>
            <a:r>
              <a:rPr lang="en-US" sz="3200" b="1" dirty="0" smtClean="0">
                <a:latin typeface="Book Antiqua" panose="02040602050305030304" pitchFamily="18" charset="0"/>
              </a:rPr>
              <a:t>3. Compound Conjunction:</a:t>
            </a:r>
            <a:endParaRPr lang="en-US" sz="3200" b="1" dirty="0">
              <a:latin typeface="Book Antiqua" panose="02040602050305030304" pitchFamily="18" charset="0"/>
            </a:endParaRPr>
          </a:p>
        </p:txBody>
      </p:sp>
      <p:sp>
        <p:nvSpPr>
          <p:cNvPr id="4" name="TextBox 3"/>
          <p:cNvSpPr txBox="1"/>
          <p:nvPr/>
        </p:nvSpPr>
        <p:spPr>
          <a:xfrm>
            <a:off x="803304" y="1196411"/>
            <a:ext cx="9024359" cy="954107"/>
          </a:xfrm>
          <a:prstGeom prst="rect">
            <a:avLst/>
          </a:prstGeom>
          <a:noFill/>
          <a:ln w="28575">
            <a:solidFill>
              <a:schemeClr val="tx1"/>
            </a:solidFill>
          </a:ln>
        </p:spPr>
        <p:txBody>
          <a:bodyPr wrap="square" rtlCol="0">
            <a:spAutoFit/>
          </a:bodyPr>
          <a:lstStyle/>
          <a:p>
            <a:r>
              <a:rPr lang="en-US" sz="2800" dirty="0" smtClean="0">
                <a:latin typeface="Book Antiqua" panose="02040602050305030304" pitchFamily="18" charset="0"/>
              </a:rPr>
              <a:t>A compound conjunction is one that consists of more than one word.</a:t>
            </a:r>
            <a:endParaRPr lang="en-US" sz="2800" dirty="0">
              <a:latin typeface="Book Antiqua" panose="02040602050305030304" pitchFamily="18" charset="0"/>
            </a:endParaRPr>
          </a:p>
        </p:txBody>
      </p:sp>
      <p:sp>
        <p:nvSpPr>
          <p:cNvPr id="5" name="TextBox 4"/>
          <p:cNvSpPr txBox="1"/>
          <p:nvPr/>
        </p:nvSpPr>
        <p:spPr>
          <a:xfrm>
            <a:off x="1209229" y="5656369"/>
            <a:ext cx="3811425" cy="954107"/>
          </a:xfrm>
          <a:prstGeom prst="rect">
            <a:avLst/>
          </a:prstGeom>
          <a:noFill/>
        </p:spPr>
        <p:txBody>
          <a:bodyPr wrap="square" rtlCol="0">
            <a:spAutoFit/>
          </a:bodyPr>
          <a:lstStyle/>
          <a:p>
            <a:r>
              <a:rPr lang="en-US" sz="2800" dirty="0" smtClean="0">
                <a:latin typeface="Book Antiqua" panose="02040602050305030304" pitchFamily="18" charset="0"/>
              </a:rPr>
              <a:t>He looks </a:t>
            </a:r>
            <a:r>
              <a:rPr lang="en-US" sz="2800" dirty="0" smtClean="0">
                <a:solidFill>
                  <a:srgbClr val="C00000"/>
                </a:solidFill>
                <a:latin typeface="Book Antiqua" panose="02040602050305030304" pitchFamily="18" charset="0"/>
              </a:rPr>
              <a:t>as if </a:t>
            </a:r>
            <a:r>
              <a:rPr lang="en-US" sz="2800" dirty="0" smtClean="0">
                <a:latin typeface="Book Antiqua" panose="02040602050305030304" pitchFamily="18" charset="0"/>
              </a:rPr>
              <a:t>he were rich.</a:t>
            </a:r>
            <a:endParaRPr lang="en-US" sz="2800" dirty="0">
              <a:latin typeface="Book Antiqua" panose="02040602050305030304" pitchFamily="18" charset="0"/>
            </a:endParaRPr>
          </a:p>
        </p:txBody>
      </p:sp>
      <p:sp>
        <p:nvSpPr>
          <p:cNvPr id="6" name="TextBox 5"/>
          <p:cNvSpPr txBox="1"/>
          <p:nvPr/>
        </p:nvSpPr>
        <p:spPr>
          <a:xfrm>
            <a:off x="5982055" y="5632000"/>
            <a:ext cx="4195986" cy="954107"/>
          </a:xfrm>
          <a:prstGeom prst="rect">
            <a:avLst/>
          </a:prstGeom>
          <a:noFill/>
        </p:spPr>
        <p:txBody>
          <a:bodyPr wrap="square" rtlCol="0">
            <a:spAutoFit/>
          </a:bodyPr>
          <a:lstStyle/>
          <a:p>
            <a:r>
              <a:rPr lang="en-US" sz="2800" dirty="0" smtClean="0">
                <a:latin typeface="Book Antiqua" panose="02040602050305030304" pitchFamily="18" charset="0"/>
              </a:rPr>
              <a:t>We eat food </a:t>
            </a:r>
            <a:r>
              <a:rPr lang="en-US" sz="2800" dirty="0" smtClean="0">
                <a:solidFill>
                  <a:srgbClr val="C00000"/>
                </a:solidFill>
                <a:latin typeface="Book Antiqua" panose="02040602050305030304" pitchFamily="18" charset="0"/>
              </a:rPr>
              <a:t>so that </a:t>
            </a:r>
            <a:r>
              <a:rPr lang="en-US" sz="2800" dirty="0" smtClean="0">
                <a:latin typeface="Book Antiqua" panose="02040602050305030304" pitchFamily="18" charset="0"/>
              </a:rPr>
              <a:t>we can keep alive.</a:t>
            </a:r>
            <a:endParaRPr lang="en-US" sz="2800" dirty="0">
              <a:latin typeface="Book Antiqua" panose="0204060205030503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696" y="2679228"/>
            <a:ext cx="3879791" cy="2569284"/>
          </a:xfrm>
          <a:prstGeom prst="rect">
            <a:avLst/>
          </a:prstGeom>
          <a:ln w="88900" cap="sq" cmpd="thickThin">
            <a:solidFill>
              <a:srgbClr val="00FF00"/>
            </a:solidFill>
            <a:prstDash val="solid"/>
            <a:miter lim="800000"/>
          </a:ln>
          <a:effectLst>
            <a:innerShdw blurRad="76200">
              <a:srgbClr val="000000"/>
            </a:inn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229" y="2742961"/>
            <a:ext cx="3906908" cy="2441817"/>
          </a:xfrm>
          <a:prstGeom prst="rect">
            <a:avLst/>
          </a:prstGeom>
          <a:ln w="88900" cap="sq" cmpd="thickThin">
            <a:solidFill>
              <a:srgbClr val="00FF00"/>
            </a:solidFill>
            <a:prstDash val="solid"/>
            <a:miter lim="800000"/>
          </a:ln>
          <a:effectLst>
            <a:innerShdw blurRad="76200">
              <a:srgbClr val="000000"/>
            </a:innerShdw>
          </a:effectLst>
        </p:spPr>
      </p:pic>
    </p:spTree>
    <p:extLst>
      <p:ext uri="{BB962C8B-B14F-4D97-AF65-F5344CB8AC3E}">
        <p14:creationId xmlns:p14="http://schemas.microsoft.com/office/powerpoint/2010/main" val="37634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568" y="196105"/>
            <a:ext cx="9614019" cy="1077218"/>
          </a:xfrm>
          <a:prstGeom prst="rect">
            <a:avLst/>
          </a:prstGeom>
          <a:noFill/>
        </p:spPr>
        <p:txBody>
          <a:bodyPr wrap="square" rtlCol="0">
            <a:spAutoFit/>
          </a:bodyPr>
          <a:lstStyle/>
          <a:p>
            <a:r>
              <a:rPr lang="en-US" sz="3200" b="1" dirty="0" smtClean="0">
                <a:latin typeface="Book Antiqua" panose="02040602050305030304" pitchFamily="18" charset="0"/>
              </a:rPr>
              <a:t>Read the following passage and notice the words in bold:</a:t>
            </a:r>
            <a:endParaRPr lang="en-US" sz="3200" b="1" dirty="0">
              <a:latin typeface="Book Antiqua" panose="02040602050305030304" pitchFamily="18" charset="0"/>
            </a:endParaRPr>
          </a:p>
        </p:txBody>
      </p:sp>
      <p:sp>
        <p:nvSpPr>
          <p:cNvPr id="4" name="TextBox 3"/>
          <p:cNvSpPr txBox="1"/>
          <p:nvPr/>
        </p:nvSpPr>
        <p:spPr>
          <a:xfrm>
            <a:off x="572568" y="5093294"/>
            <a:ext cx="9921668" cy="1384995"/>
          </a:xfrm>
          <a:prstGeom prst="rect">
            <a:avLst/>
          </a:prstGeom>
          <a:noFill/>
          <a:ln w="19050">
            <a:solidFill>
              <a:schemeClr val="tx1"/>
            </a:solidFill>
          </a:ln>
        </p:spPr>
        <p:txBody>
          <a:bodyPr wrap="square" rtlCol="0">
            <a:spAutoFit/>
          </a:bodyPr>
          <a:lstStyle/>
          <a:p>
            <a:r>
              <a:rPr lang="en-US" sz="2800" b="1" u="sng" dirty="0" smtClean="0">
                <a:solidFill>
                  <a:srgbClr val="C00000"/>
                </a:solidFill>
                <a:latin typeface="Book Antiqua" panose="02040602050305030304" pitchFamily="18" charset="0"/>
              </a:rPr>
              <a:t>Here</a:t>
            </a:r>
            <a:r>
              <a:rPr lang="en-US" sz="2800" dirty="0" smtClean="0">
                <a:latin typeface="Book Antiqua" panose="02040602050305030304" pitchFamily="18" charset="0"/>
              </a:rPr>
              <a:t> - The words and, but, or, because, yet are called conjunctions. The main functions of these words is to link words, phrases and </a:t>
            </a:r>
            <a:r>
              <a:rPr lang="en-US" sz="2800" smtClean="0">
                <a:latin typeface="Book Antiqua" panose="02040602050305030304" pitchFamily="18" charset="0"/>
              </a:rPr>
              <a:t>clauses together.</a:t>
            </a:r>
            <a:endParaRPr lang="en-US" sz="2800" dirty="0">
              <a:latin typeface="Book Antiqua" panose="02040602050305030304" pitchFamily="18" charset="0"/>
            </a:endParaRPr>
          </a:p>
        </p:txBody>
      </p:sp>
      <p:sp>
        <p:nvSpPr>
          <p:cNvPr id="5" name="TextBox 4"/>
          <p:cNvSpPr txBox="1"/>
          <p:nvPr/>
        </p:nvSpPr>
        <p:spPr>
          <a:xfrm>
            <a:off x="572568" y="1376607"/>
            <a:ext cx="8033047" cy="3539430"/>
          </a:xfrm>
          <a:prstGeom prst="rect">
            <a:avLst/>
          </a:prstGeom>
          <a:noFill/>
          <a:ln w="28575">
            <a:solidFill>
              <a:schemeClr val="tx1"/>
            </a:solidFill>
          </a:ln>
        </p:spPr>
        <p:txBody>
          <a:bodyPr wrap="square" rtlCol="0">
            <a:spAutoFit/>
          </a:bodyPr>
          <a:lstStyle/>
          <a:p>
            <a:r>
              <a:rPr lang="en-US" sz="2800" dirty="0" smtClean="0">
                <a:latin typeface="Book Antiqua" panose="02040602050305030304" pitchFamily="18" charset="0"/>
              </a:rPr>
              <a:t>Dipu </a:t>
            </a:r>
            <a:r>
              <a:rPr lang="en-US" sz="2800" b="1" dirty="0" smtClean="0">
                <a:solidFill>
                  <a:srgbClr val="C00000"/>
                </a:solidFill>
                <a:latin typeface="Book Antiqua" panose="02040602050305030304" pitchFamily="18" charset="0"/>
              </a:rPr>
              <a:t>and</a:t>
            </a:r>
            <a:r>
              <a:rPr lang="en-US" sz="2800" dirty="0" smtClean="0">
                <a:latin typeface="Book Antiqua" panose="02040602050305030304" pitchFamily="18" charset="0"/>
              </a:rPr>
              <a:t> Raj are good friends </a:t>
            </a:r>
            <a:r>
              <a:rPr lang="en-US" sz="2800" b="1" dirty="0" smtClean="0">
                <a:solidFill>
                  <a:srgbClr val="C00000"/>
                </a:solidFill>
                <a:latin typeface="Book Antiqua" panose="02040602050305030304" pitchFamily="18" charset="0"/>
              </a:rPr>
              <a:t>but</a:t>
            </a:r>
            <a:r>
              <a:rPr lang="en-US" sz="2800" dirty="0" smtClean="0">
                <a:latin typeface="Book Antiqua" panose="02040602050305030304" pitchFamily="18" charset="0"/>
              </a:rPr>
              <a:t> they are not of the same age. They have been even together as neighbors. Many years back they thought they would settle abroad </a:t>
            </a:r>
            <a:r>
              <a:rPr lang="en-US" sz="2800" b="1" dirty="0" smtClean="0">
                <a:solidFill>
                  <a:srgbClr val="C00000"/>
                </a:solidFill>
                <a:latin typeface="Book Antiqua" panose="02040602050305030304" pitchFamily="18" charset="0"/>
              </a:rPr>
              <a:t>but</a:t>
            </a:r>
            <a:r>
              <a:rPr lang="en-US" sz="2800" dirty="0" smtClean="0">
                <a:latin typeface="Book Antiqua" panose="02040602050305030304" pitchFamily="18" charset="0"/>
              </a:rPr>
              <a:t> after their higher study overseas they decided to buy land in the same area. When they found it together, Raj said to Dipu, ”Let’s buy it now </a:t>
            </a:r>
            <a:r>
              <a:rPr lang="en-US" sz="2800" b="1" dirty="0" smtClean="0">
                <a:solidFill>
                  <a:srgbClr val="C00000"/>
                </a:solidFill>
                <a:latin typeface="Book Antiqua" panose="02040602050305030304" pitchFamily="18" charset="0"/>
              </a:rPr>
              <a:t>or</a:t>
            </a:r>
            <a:r>
              <a:rPr lang="en-US" sz="2800" dirty="0" smtClean="0">
                <a:latin typeface="Book Antiqua" panose="02040602050305030304" pitchFamily="18" charset="0"/>
              </a:rPr>
              <a:t> never.” They have not constructed any building </a:t>
            </a:r>
            <a:r>
              <a:rPr lang="en-US" sz="2800" b="1" dirty="0" smtClean="0">
                <a:solidFill>
                  <a:srgbClr val="C00000"/>
                </a:solidFill>
                <a:latin typeface="Book Antiqua" panose="02040602050305030304" pitchFamily="18" charset="0"/>
              </a:rPr>
              <a:t>yet</a:t>
            </a:r>
            <a:r>
              <a:rPr lang="en-US" sz="2800" dirty="0" smtClean="0">
                <a:latin typeface="Book Antiqua" panose="02040602050305030304" pitchFamily="18" charset="0"/>
              </a:rPr>
              <a:t>.</a:t>
            </a:r>
            <a:endParaRPr lang="en-US" sz="2800" dirty="0">
              <a:latin typeface="Book Antiqua" panose="0204060205030503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9851" y="1376607"/>
            <a:ext cx="1717473" cy="1221314"/>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043" y="3056778"/>
            <a:ext cx="1859281" cy="1298592"/>
          </a:xfrm>
          <a:prstGeom prst="rect">
            <a:avLst/>
          </a:prstGeom>
          <a:ln>
            <a:noFill/>
          </a:ln>
          <a:effectLst>
            <a:softEdge rad="112500"/>
          </a:effectLst>
        </p:spPr>
      </p:pic>
    </p:spTree>
    <p:extLst>
      <p:ext uri="{BB962C8B-B14F-4D97-AF65-F5344CB8AC3E}">
        <p14:creationId xmlns:p14="http://schemas.microsoft.com/office/powerpoint/2010/main" val="3785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3022" y="362835"/>
            <a:ext cx="4381215" cy="80931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38100"/>
          <a:effectLst>
            <a:glow rad="139700">
              <a:schemeClr val="accent5">
                <a:satMod val="175000"/>
                <a:alpha val="40000"/>
              </a:schemeClr>
            </a:glow>
            <a:reflection blurRad="6350" stA="52000" endA="300" endPos="35000" dir="5400000" sy="-100000" algn="bl" rotWithShape="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Book Antiqua" panose="02040602050305030304" pitchFamily="18" charset="0"/>
              </a:rPr>
              <a:t>Individual work</a:t>
            </a:r>
            <a:endParaRPr lang="en-US" sz="4400" dirty="0">
              <a:latin typeface="Book Antiqua" panose="02040602050305030304" pitchFamily="18" charset="0"/>
            </a:endParaRPr>
          </a:p>
        </p:txBody>
      </p:sp>
      <p:sp>
        <p:nvSpPr>
          <p:cNvPr id="2" name="TextBox 1"/>
          <p:cNvSpPr txBox="1"/>
          <p:nvPr/>
        </p:nvSpPr>
        <p:spPr>
          <a:xfrm>
            <a:off x="771822" y="2482625"/>
            <a:ext cx="9485832" cy="4031873"/>
          </a:xfrm>
          <a:prstGeom prst="rect">
            <a:avLst/>
          </a:prstGeom>
          <a:blipFill>
            <a:blip r:embed="rId2"/>
            <a:tile tx="0" ty="0" sx="100000" sy="100000" flip="none" algn="tl"/>
          </a:blipFill>
          <a:ln w="28575">
            <a:solidFill>
              <a:schemeClr val="tx1"/>
            </a:solidFill>
          </a:ln>
        </p:spPr>
        <p:txBody>
          <a:bodyPr wrap="square" rtlCol="0">
            <a:spAutoFit/>
          </a:bodyPr>
          <a:lstStyle/>
          <a:p>
            <a:r>
              <a:rPr lang="en-US" sz="3200" dirty="0">
                <a:latin typeface="Book Antiqua" panose="02040602050305030304" pitchFamily="18" charset="0"/>
              </a:rPr>
              <a:t>Nazma and Diba are good friends. The former is tall</a:t>
            </a:r>
            <a:r>
              <a:rPr lang="en-US" sz="3200" dirty="0">
                <a:solidFill>
                  <a:srgbClr val="C00000"/>
                </a:solidFill>
                <a:latin typeface="Book Antiqua" panose="02040602050305030304" pitchFamily="18" charset="0"/>
              </a:rPr>
              <a:t> </a:t>
            </a:r>
            <a:r>
              <a:rPr lang="en-US" sz="3200" dirty="0">
                <a:latin typeface="Book Antiqua" panose="02040602050305030304" pitchFamily="18" charset="0"/>
              </a:rPr>
              <a:t>but</a:t>
            </a:r>
            <a:r>
              <a:rPr lang="en-US" sz="3200" dirty="0">
                <a:solidFill>
                  <a:srgbClr val="C00000"/>
                </a:solidFill>
                <a:latin typeface="Book Antiqua" panose="02040602050305030304" pitchFamily="18" charset="0"/>
              </a:rPr>
              <a:t> </a:t>
            </a:r>
            <a:r>
              <a:rPr lang="en-US" sz="3200" dirty="0">
                <a:latin typeface="Book Antiqua" panose="02040602050305030304" pitchFamily="18" charset="0"/>
              </a:rPr>
              <a:t>the letter is short. One day they were walking home from school. They were not in a hurry,</a:t>
            </a:r>
            <a:r>
              <a:rPr lang="en-US" sz="3200" dirty="0">
                <a:solidFill>
                  <a:srgbClr val="C00000"/>
                </a:solidFill>
                <a:latin typeface="Book Antiqua" panose="02040602050305030304" pitchFamily="18" charset="0"/>
              </a:rPr>
              <a:t> </a:t>
            </a:r>
            <a:r>
              <a:rPr lang="en-US" sz="3200" dirty="0">
                <a:latin typeface="Book Antiqua" panose="02040602050305030304" pitchFamily="18" charset="0"/>
              </a:rPr>
              <a:t>yet</a:t>
            </a:r>
            <a:r>
              <a:rPr lang="en-US" sz="3200" dirty="0">
                <a:solidFill>
                  <a:srgbClr val="C00000"/>
                </a:solidFill>
                <a:latin typeface="Book Antiqua" panose="02040602050305030304" pitchFamily="18" charset="0"/>
              </a:rPr>
              <a:t> </a:t>
            </a:r>
            <a:r>
              <a:rPr lang="en-US" sz="3200" dirty="0">
                <a:latin typeface="Book Antiqua" panose="02040602050305030304" pitchFamily="18" charset="0"/>
              </a:rPr>
              <a:t>they were walking very fast. Suddenly, Nazma’s knee started hurting so she stopped walking. Diba also stopped and asked her what had happened. Nazma said that she could not walk because her left knee was hurting</a:t>
            </a:r>
            <a:r>
              <a:rPr lang="en-US" sz="3200" dirty="0" smtClean="0">
                <a:latin typeface="Book Antiqua" panose="02040602050305030304" pitchFamily="18" charset="0"/>
              </a:rPr>
              <a:t>.</a:t>
            </a:r>
            <a:endParaRPr lang="en-US" sz="3200" dirty="0">
              <a:latin typeface="Book Antiqua" panose="02040602050305030304" pitchFamily="18" charset="0"/>
            </a:endParaRPr>
          </a:p>
        </p:txBody>
      </p:sp>
      <p:sp>
        <p:nvSpPr>
          <p:cNvPr id="3" name="TextBox 2"/>
          <p:cNvSpPr txBox="1"/>
          <p:nvPr/>
        </p:nvSpPr>
        <p:spPr>
          <a:xfrm>
            <a:off x="771822" y="1227224"/>
            <a:ext cx="9394530" cy="1200329"/>
          </a:xfrm>
          <a:prstGeom prst="rect">
            <a:avLst/>
          </a:prstGeom>
          <a:noFill/>
        </p:spPr>
        <p:txBody>
          <a:bodyPr wrap="square" rtlCol="0">
            <a:spAutoFit/>
          </a:bodyPr>
          <a:lstStyle/>
          <a:p>
            <a:r>
              <a:rPr lang="en-US" sz="3600" b="1" dirty="0">
                <a:ln w="1905"/>
                <a:solidFill>
                  <a:srgbClr val="002060"/>
                </a:solidFill>
                <a:latin typeface="Book Antiqua" panose="02040602050305030304" pitchFamily="18" charset="0"/>
                <a:cs typeface="NikoshBAN" pitchFamily="2" charset="0"/>
              </a:rPr>
              <a:t>Identify </a:t>
            </a:r>
            <a:r>
              <a:rPr lang="en-US" sz="3600" b="1" dirty="0" smtClean="0">
                <a:ln w="1905"/>
                <a:solidFill>
                  <a:srgbClr val="002060"/>
                </a:solidFill>
                <a:latin typeface="Book Antiqua" panose="02040602050305030304" pitchFamily="18" charset="0"/>
                <a:cs typeface="NikoshBAN" pitchFamily="2" charset="0"/>
              </a:rPr>
              <a:t>conjunctions </a:t>
            </a:r>
            <a:r>
              <a:rPr lang="en-US" sz="3600" b="1" dirty="0">
                <a:ln w="1905"/>
                <a:solidFill>
                  <a:srgbClr val="002060"/>
                </a:solidFill>
                <a:latin typeface="Book Antiqua" panose="02040602050305030304" pitchFamily="18" charset="0"/>
                <a:cs typeface="NikoshBAN" pitchFamily="2" charset="0"/>
              </a:rPr>
              <a:t>in the following passage</a:t>
            </a:r>
            <a:r>
              <a:rPr lang="en-US" sz="3600" b="1" dirty="0" smtClean="0">
                <a:ln w="1905"/>
                <a:solidFill>
                  <a:srgbClr val="002060"/>
                </a:solidFill>
                <a:latin typeface="Book Antiqua" panose="02040602050305030304" pitchFamily="18" charset="0"/>
                <a:cs typeface="NikoshBAN" pitchFamily="2" charset="0"/>
              </a:rPr>
              <a:t>:</a:t>
            </a:r>
            <a:endParaRPr lang="en-US" sz="3600" b="1" dirty="0">
              <a:ln w="1905"/>
              <a:solidFill>
                <a:srgbClr val="002060"/>
              </a:solidFill>
              <a:latin typeface="Book Antiqua" panose="02040602050305030304" pitchFamily="18" charset="0"/>
              <a:cs typeface="NikoshBAN" pitchFamily="2" charset="0"/>
            </a:endParaRPr>
          </a:p>
        </p:txBody>
      </p:sp>
    </p:spTree>
    <p:extLst>
      <p:ext uri="{BB962C8B-B14F-4D97-AF65-F5344CB8AC3E}">
        <p14:creationId xmlns:p14="http://schemas.microsoft.com/office/powerpoint/2010/main" val="123537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2410" y="438091"/>
            <a:ext cx="3512820" cy="754380"/>
          </a:xfrm>
          <a:prstGeom prst="rect">
            <a:avLst/>
          </a:prstGeom>
          <a:ln w="38100">
            <a:prstDash val="dash"/>
          </a:ln>
          <a:effectLst>
            <a:glow rad="139700">
              <a:schemeClr val="accent5">
                <a:satMod val="175000"/>
                <a:alpha val="40000"/>
              </a:schemeClr>
            </a:glow>
          </a:effectLst>
          <a:scene3d>
            <a:camera prst="obliqueTop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Book Antiqua" panose="02040602050305030304" pitchFamily="18" charset="0"/>
              </a:rPr>
              <a:t>Pair work</a:t>
            </a:r>
            <a:endParaRPr lang="en-US" sz="3600" dirty="0">
              <a:latin typeface="Book Antiqua" panose="020406020503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812" y="297180"/>
            <a:ext cx="1240885" cy="1036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230594" y="2657742"/>
            <a:ext cx="7921952" cy="3108543"/>
          </a:xfrm>
          <a:prstGeom prst="rect">
            <a:avLst/>
          </a:prstGeom>
          <a:noFill/>
          <a:ln w="28575">
            <a:solidFill>
              <a:schemeClr val="tx1"/>
            </a:solidFill>
          </a:ln>
        </p:spPr>
        <p:txBody>
          <a:bodyPr wrap="square" rtlCol="0">
            <a:spAutoFit/>
          </a:bodyPr>
          <a:lstStyle/>
          <a:p>
            <a:pPr marL="514350" indent="-514350">
              <a:buFont typeface="+mj-lt"/>
              <a:buAutoNum type="arabicPeriod"/>
            </a:pPr>
            <a:r>
              <a:rPr lang="bn-BD" sz="2800" dirty="0">
                <a:latin typeface="Book Antiqua" panose="02040602050305030304" pitchFamily="18" charset="0"/>
                <a:cs typeface="Times New Roman" pitchFamily="18" charset="0"/>
              </a:rPr>
              <a:t> He writes slowly ----- neatly.</a:t>
            </a:r>
          </a:p>
          <a:p>
            <a:pPr marL="514350" indent="-514350">
              <a:buFont typeface="+mj-lt"/>
              <a:buAutoNum type="arabicPeriod"/>
            </a:pPr>
            <a:r>
              <a:rPr lang="bn-BD" sz="2800" dirty="0">
                <a:latin typeface="Book Antiqua" panose="02040602050305030304" pitchFamily="18" charset="0"/>
                <a:cs typeface="Times New Roman" pitchFamily="18" charset="0"/>
              </a:rPr>
              <a:t> Water ---- oil will not mix.</a:t>
            </a:r>
          </a:p>
          <a:p>
            <a:pPr marL="514350" indent="-514350">
              <a:buFont typeface="+mj-lt"/>
              <a:buAutoNum type="arabicPeriod"/>
            </a:pPr>
            <a:r>
              <a:rPr lang="bn-BD" sz="2800" dirty="0">
                <a:latin typeface="Book Antiqua" panose="02040602050305030304" pitchFamily="18" charset="0"/>
                <a:cs typeface="Times New Roman" pitchFamily="18" charset="0"/>
              </a:rPr>
              <a:t> He is poor ----- honest.</a:t>
            </a:r>
          </a:p>
          <a:p>
            <a:pPr marL="514350" indent="-514350">
              <a:buFont typeface="+mj-lt"/>
              <a:buAutoNum type="arabicPeriod"/>
            </a:pPr>
            <a:r>
              <a:rPr lang="bn-BD" sz="2800" dirty="0">
                <a:latin typeface="Book Antiqua" panose="02040602050305030304" pitchFamily="18" charset="0"/>
                <a:cs typeface="Times New Roman" pitchFamily="18" charset="0"/>
              </a:rPr>
              <a:t>They went to market ---- bought  cosmetics. </a:t>
            </a:r>
          </a:p>
          <a:p>
            <a:pPr marL="514350" indent="-514350">
              <a:buFont typeface="+mj-lt"/>
              <a:buAutoNum type="arabicPeriod"/>
            </a:pPr>
            <a:r>
              <a:rPr lang="bn-BD" sz="2800" dirty="0">
                <a:latin typeface="Book Antiqua" panose="02040602050305030304" pitchFamily="18" charset="0"/>
                <a:cs typeface="Times New Roman" pitchFamily="18" charset="0"/>
              </a:rPr>
              <a:t> Try hard ----- you will fail.</a:t>
            </a:r>
          </a:p>
          <a:p>
            <a:pPr marL="514350" indent="-514350">
              <a:buFont typeface="+mj-lt"/>
              <a:buAutoNum type="arabicPeriod"/>
            </a:pPr>
            <a:r>
              <a:rPr lang="bn-BD" sz="2800" dirty="0">
                <a:latin typeface="Book Antiqua" panose="02040602050305030304" pitchFamily="18" charset="0"/>
                <a:cs typeface="Times New Roman" pitchFamily="18" charset="0"/>
              </a:rPr>
              <a:t> We played ---- won the game.</a:t>
            </a:r>
          </a:p>
          <a:p>
            <a:pPr marL="514350" indent="-514350">
              <a:buFont typeface="+mj-lt"/>
              <a:buAutoNum type="arabicPeriod"/>
            </a:pPr>
            <a:r>
              <a:rPr lang="bn-BD" sz="2800" dirty="0">
                <a:latin typeface="Book Antiqua" panose="02040602050305030304" pitchFamily="18" charset="0"/>
                <a:cs typeface="Times New Roman" pitchFamily="18" charset="0"/>
              </a:rPr>
              <a:t> He is rich ----- dishonest. </a:t>
            </a:r>
            <a:endParaRPr lang="en-US" sz="2800" dirty="0">
              <a:latin typeface="Book Antiqua" panose="02040602050305030304" pitchFamily="18" charset="0"/>
              <a:cs typeface="Times New Roman" pitchFamily="18" charset="0"/>
            </a:endParaRPr>
          </a:p>
        </p:txBody>
      </p:sp>
      <p:sp>
        <p:nvSpPr>
          <p:cNvPr id="7" name="TextBox 6"/>
          <p:cNvSpPr txBox="1"/>
          <p:nvPr/>
        </p:nvSpPr>
        <p:spPr>
          <a:xfrm>
            <a:off x="1230594" y="1623701"/>
            <a:ext cx="8067230" cy="584775"/>
          </a:xfrm>
          <a:prstGeom prst="rect">
            <a:avLst/>
          </a:prstGeom>
          <a:noFill/>
        </p:spPr>
        <p:txBody>
          <a:bodyPr wrap="square" rtlCol="0">
            <a:spAutoFit/>
          </a:bodyPr>
          <a:lstStyle/>
          <a:p>
            <a:r>
              <a:rPr lang="bn-BD" sz="3200" b="1" dirty="0">
                <a:latin typeface="Book Antiqua" panose="02040602050305030304" pitchFamily="18" charset="0"/>
                <a:cs typeface="Times New Roman" pitchFamily="18" charset="0"/>
              </a:rPr>
              <a:t>Fill in the gaps with right </a:t>
            </a:r>
            <a:r>
              <a:rPr lang="bn-BD" sz="3200" b="1" dirty="0" smtClean="0">
                <a:latin typeface="Book Antiqua" panose="02040602050305030304" pitchFamily="18" charset="0"/>
                <a:cs typeface="Times New Roman" pitchFamily="18" charset="0"/>
              </a:rPr>
              <a:t>conju</a:t>
            </a:r>
            <a:r>
              <a:rPr lang="en-US" sz="3200" b="1" dirty="0" smtClean="0">
                <a:latin typeface="Book Antiqua" panose="02040602050305030304" pitchFamily="18" charset="0"/>
                <a:cs typeface="Times New Roman" pitchFamily="18" charset="0"/>
              </a:rPr>
              <a:t>n</a:t>
            </a:r>
            <a:r>
              <a:rPr lang="bn-BD" sz="3200" b="1" dirty="0" smtClean="0">
                <a:latin typeface="Book Antiqua" panose="02040602050305030304" pitchFamily="18" charset="0"/>
                <a:cs typeface="Times New Roman" pitchFamily="18" charset="0"/>
              </a:rPr>
              <a:t>ctions</a:t>
            </a:r>
            <a:r>
              <a:rPr lang="bn-BD" sz="3200" b="1" dirty="0">
                <a:latin typeface="Book Antiqua" panose="02040602050305030304" pitchFamily="18" charset="0"/>
                <a:cs typeface="Times New Roman" pitchFamily="18" charset="0"/>
              </a:rPr>
              <a:t>: </a:t>
            </a:r>
            <a:endParaRPr lang="en-US" sz="3200" b="1" dirty="0">
              <a:latin typeface="Book Antiqua" panose="02040602050305030304" pitchFamily="18" charset="0"/>
              <a:cs typeface="Times New Roman" pitchFamily="18" charset="0"/>
            </a:endParaRPr>
          </a:p>
        </p:txBody>
      </p:sp>
    </p:spTree>
    <p:extLst>
      <p:ext uri="{BB962C8B-B14F-4D97-AF65-F5344CB8AC3E}">
        <p14:creationId xmlns:p14="http://schemas.microsoft.com/office/powerpoint/2010/main" val="28512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04800" y="1809975"/>
            <a:ext cx="10363200"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Horizontal Scroll 3"/>
          <p:cNvSpPr/>
          <p:nvPr/>
        </p:nvSpPr>
        <p:spPr>
          <a:xfrm>
            <a:off x="3555050" y="324740"/>
            <a:ext cx="4187440" cy="12391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Book Antiqua" panose="02040602050305030304" pitchFamily="18" charset="0"/>
              </a:rPr>
              <a:t>Group work</a:t>
            </a:r>
            <a:endParaRPr lang="en-US" sz="4800" dirty="0">
              <a:latin typeface="Book Antiqua" panose="020406020503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315" y="324740"/>
            <a:ext cx="1572409" cy="1172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972579" y="2640649"/>
            <a:ext cx="7027642" cy="1754326"/>
          </a:xfrm>
          <a:prstGeom prst="rect">
            <a:avLst/>
          </a:prstGeom>
          <a:blipFill>
            <a:blip r:embed="rId3"/>
            <a:tile tx="0" ty="0" sx="100000" sy="100000" flip="none" algn="tl"/>
          </a:blipFill>
          <a:ln w="28575">
            <a:solidFill>
              <a:schemeClr val="tx1"/>
            </a:solidFill>
          </a:ln>
        </p:spPr>
        <p:txBody>
          <a:bodyPr wrap="square" rtlCol="0">
            <a:spAutoFit/>
          </a:bodyPr>
          <a:lstStyle/>
          <a:p>
            <a:pPr marL="571500" indent="-571500">
              <a:buFont typeface="Wingdings" panose="05000000000000000000" pitchFamily="2" charset="2"/>
              <a:buChar char="q"/>
            </a:pPr>
            <a:r>
              <a:rPr lang="en-US" sz="3600" dirty="0">
                <a:ln w="1905"/>
                <a:solidFill>
                  <a:srgbClr val="002060"/>
                </a:solidFill>
                <a:latin typeface="Book Antiqua" panose="02040602050305030304" pitchFamily="18" charset="0"/>
                <a:cs typeface="NikoshBAN" pitchFamily="2" charset="0"/>
              </a:rPr>
              <a:t>Write few sentences on ‘Your English Teacher’ using as many conjunctions as possible</a:t>
            </a:r>
            <a:r>
              <a:rPr lang="en-US" sz="3600" dirty="0" smtClean="0">
                <a:ln w="1905"/>
                <a:solidFill>
                  <a:srgbClr val="002060"/>
                </a:solidFill>
                <a:latin typeface="Book Antiqua" panose="02040602050305030304" pitchFamily="18" charset="0"/>
                <a:cs typeface="NikoshBAN" pitchFamily="2" charset="0"/>
              </a:rPr>
              <a:t>.</a:t>
            </a:r>
            <a:endParaRPr lang="en-US" sz="3600" dirty="0">
              <a:ln w="1905"/>
              <a:solidFill>
                <a:srgbClr val="002060"/>
              </a:solidFill>
              <a:latin typeface="Book Antiqua" panose="02040602050305030304" pitchFamily="18" charset="0"/>
              <a:cs typeface="NikoshBAN" pitchFamily="2" charset="0"/>
            </a:endParaRPr>
          </a:p>
        </p:txBody>
      </p:sp>
    </p:spTree>
    <p:extLst>
      <p:ext uri="{BB962C8B-B14F-4D97-AF65-F5344CB8AC3E}">
        <p14:creationId xmlns:p14="http://schemas.microsoft.com/office/powerpoint/2010/main" val="164009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04800" y="1587782"/>
            <a:ext cx="10363200"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Horizontal Scroll 2"/>
          <p:cNvSpPr/>
          <p:nvPr/>
        </p:nvSpPr>
        <p:spPr>
          <a:xfrm>
            <a:off x="3059394" y="166421"/>
            <a:ext cx="4221622" cy="1273324"/>
          </a:xfrm>
          <a:prstGeom prst="horizontalScroll">
            <a:avLst/>
          </a:prstGeom>
          <a:solidFill>
            <a:schemeClr val="tx1">
              <a:lumMod val="75000"/>
              <a:lumOff val="25000"/>
            </a:schemeClr>
          </a:solidFill>
          <a:ln w="19050"/>
          <a:effectLst>
            <a:glow rad="139700">
              <a:schemeClr val="accent5">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Book Antiqua" panose="02040602050305030304" pitchFamily="18" charset="0"/>
              </a:rPr>
              <a:t>Evaluation</a:t>
            </a:r>
            <a:endParaRPr lang="en-US" sz="6000" dirty="0">
              <a:latin typeface="Book Antiqua" panose="02040602050305030304" pitchFamily="18" charset="0"/>
            </a:endParaRPr>
          </a:p>
        </p:txBody>
      </p:sp>
      <p:sp>
        <p:nvSpPr>
          <p:cNvPr id="2" name="TextBox 1"/>
          <p:cNvSpPr txBox="1"/>
          <p:nvPr/>
        </p:nvSpPr>
        <p:spPr>
          <a:xfrm>
            <a:off x="2213360" y="2511048"/>
            <a:ext cx="5913690" cy="3231654"/>
          </a:xfrm>
          <a:prstGeom prst="rect">
            <a:avLst/>
          </a:prstGeom>
          <a:blipFill>
            <a:blip r:embed="rId2"/>
            <a:tile tx="0" ty="0" sx="100000" sy="100000" flip="none" algn="tl"/>
          </a:blipFill>
          <a:ln w="19050">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rtlCol="0">
            <a:spAutoFit/>
          </a:bodyPr>
          <a:lstStyle/>
          <a:p>
            <a:pPr marL="342900" indent="-342900">
              <a:buAutoNum type="arabicPeriod"/>
            </a:pPr>
            <a:r>
              <a:rPr lang="en-US" sz="4000" dirty="0" smtClean="0"/>
              <a:t>The man is poor --- honest.</a:t>
            </a:r>
          </a:p>
          <a:p>
            <a:pPr marL="342900" indent="-342900">
              <a:buAutoNum type="arabicPeriod"/>
            </a:pPr>
            <a:r>
              <a:rPr lang="en-US" sz="4000" dirty="0" smtClean="0"/>
              <a:t>He is pious --- truthful. </a:t>
            </a:r>
          </a:p>
          <a:p>
            <a:pPr marL="342900" indent="-342900">
              <a:buAutoNum type="arabicPeriod"/>
            </a:pPr>
            <a:r>
              <a:rPr lang="en-US" sz="4000" dirty="0"/>
              <a:t> </a:t>
            </a:r>
            <a:r>
              <a:rPr lang="en-US" sz="4000" dirty="0" smtClean="0"/>
              <a:t>Wait here --- I return.</a:t>
            </a:r>
          </a:p>
          <a:p>
            <a:endParaRPr lang="en-US" sz="4400" dirty="0" smtClean="0">
              <a:latin typeface="Book Antiqua" panose="02040602050305030304" pitchFamily="18" charset="0"/>
            </a:endParaRPr>
          </a:p>
        </p:txBody>
      </p:sp>
      <p:sp>
        <p:nvSpPr>
          <p:cNvPr id="4" name="TextBox 3"/>
          <p:cNvSpPr txBox="1"/>
          <p:nvPr/>
        </p:nvSpPr>
        <p:spPr>
          <a:xfrm>
            <a:off x="1431420" y="5962201"/>
            <a:ext cx="7879223" cy="584775"/>
          </a:xfrm>
          <a:prstGeom prst="rect">
            <a:avLst/>
          </a:prstGeom>
          <a:blipFill>
            <a:blip r:embed="rId3"/>
            <a:tile tx="0" ty="0" sx="100000" sy="100000" flip="none" algn="tl"/>
          </a:blipFill>
          <a:ln w="19050">
            <a:solidFill>
              <a:schemeClr val="tx1"/>
            </a:solidFill>
          </a:ln>
        </p:spPr>
        <p:txBody>
          <a:bodyPr wrap="square" rtlCol="0">
            <a:spAutoFit/>
          </a:bodyPr>
          <a:lstStyle/>
          <a:p>
            <a:r>
              <a:rPr lang="en-US" sz="3200" b="1" dirty="0" smtClean="0">
                <a:solidFill>
                  <a:srgbClr val="00FF00"/>
                </a:solidFill>
                <a:latin typeface="Book Antiqua" panose="02040602050305030304" pitchFamily="18" charset="0"/>
              </a:rPr>
              <a:t>Answer key:  </a:t>
            </a:r>
            <a:r>
              <a:rPr lang="en-US" sz="3200" dirty="0" smtClean="0">
                <a:latin typeface="Book Antiqua" panose="02040602050305030304" pitchFamily="18" charset="0"/>
              </a:rPr>
              <a:t>(1) but , (2) and , (3) till .   </a:t>
            </a:r>
            <a:endParaRPr lang="en-US" sz="3200" dirty="0">
              <a:latin typeface="Book Antiqua" panose="02040602050305030304" pitchFamily="18" charset="0"/>
            </a:endParaRPr>
          </a:p>
        </p:txBody>
      </p:sp>
      <p:sp>
        <p:nvSpPr>
          <p:cNvPr id="5" name="TextBox 4"/>
          <p:cNvSpPr txBox="1"/>
          <p:nvPr/>
        </p:nvSpPr>
        <p:spPr>
          <a:xfrm>
            <a:off x="1538242" y="1659244"/>
            <a:ext cx="7665578" cy="646331"/>
          </a:xfrm>
          <a:prstGeom prst="rect">
            <a:avLst/>
          </a:prstGeom>
          <a:noFill/>
        </p:spPr>
        <p:txBody>
          <a:bodyPr wrap="square" rtlCol="0">
            <a:spAutoFit/>
          </a:bodyPr>
          <a:lstStyle/>
          <a:p>
            <a:pPr marL="571500" indent="-571500">
              <a:buFont typeface="Wingdings" panose="05000000000000000000" pitchFamily="2" charset="2"/>
              <a:buChar char="q"/>
            </a:pPr>
            <a:r>
              <a:rPr lang="en-US" sz="3600" dirty="0" smtClean="0">
                <a:latin typeface="Book Antiqua" panose="02040602050305030304" pitchFamily="18" charset="0"/>
              </a:rPr>
              <a:t>Fill in the gaps with conjunctions:</a:t>
            </a:r>
            <a:endParaRPr lang="en-US" sz="3600" dirty="0">
              <a:latin typeface="Book Antiqua" panose="02040602050305030304" pitchFamily="18" charset="0"/>
            </a:endParaRPr>
          </a:p>
        </p:txBody>
      </p:sp>
    </p:spTree>
    <p:extLst>
      <p:ext uri="{BB962C8B-B14F-4D97-AF65-F5344CB8AC3E}">
        <p14:creationId xmlns:p14="http://schemas.microsoft.com/office/powerpoint/2010/main" val="81458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799" y="1896282"/>
            <a:ext cx="10363200"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43415" y="3559751"/>
            <a:ext cx="7703135" cy="1754326"/>
          </a:xfrm>
          <a:prstGeom prst="rect">
            <a:avLst/>
          </a:prstGeom>
          <a:solidFill>
            <a:schemeClr val="bg1"/>
          </a:solidFill>
          <a:ln w="19050">
            <a:noFill/>
          </a:ln>
          <a:effectLst>
            <a:glow rad="228600">
              <a:schemeClr val="accent2">
                <a:satMod val="175000"/>
                <a:alpha val="40000"/>
              </a:schemeClr>
            </a:glow>
          </a:effectLst>
          <a:scene3d>
            <a:camera prst="obliqueTopLeft"/>
            <a:lightRig rig="chilly" dir="t">
              <a:rot lat="0" lon="0" rev="18480000"/>
            </a:lightRig>
          </a:scene3d>
          <a:sp3d prstMaterial="clear">
            <a:bevelT h="63500"/>
          </a:sp3d>
        </p:spPr>
        <p:txBody>
          <a:bodyPr wrap="square" rtlCol="0">
            <a:spAutoFit/>
          </a:bodyPr>
          <a:lstStyle/>
          <a:p>
            <a:pPr marL="342900" indent="-342900">
              <a:buAutoNum type="arabicPeriod"/>
            </a:pPr>
            <a:r>
              <a:rPr lang="en-US" sz="3600" dirty="0" smtClean="0">
                <a:latin typeface="Book Antiqua" panose="02040602050305030304" pitchFamily="18" charset="0"/>
              </a:rPr>
              <a:t>What is conjunctions?</a:t>
            </a:r>
          </a:p>
          <a:p>
            <a:pPr marL="342900" indent="-342900">
              <a:buAutoNum type="arabicPeriod"/>
            </a:pPr>
            <a:r>
              <a:rPr lang="en-US" sz="3600" dirty="0" smtClean="0">
                <a:latin typeface="Book Antiqua" panose="02040602050305030304" pitchFamily="18" charset="0"/>
              </a:rPr>
              <a:t>How many types of conjunctions ?</a:t>
            </a:r>
          </a:p>
          <a:p>
            <a:endParaRPr lang="en-US" sz="3600" dirty="0">
              <a:latin typeface="Book Antiqua" panose="02040602050305030304" pitchFamily="18" charset="0"/>
            </a:endParaRPr>
          </a:p>
        </p:txBody>
      </p:sp>
      <p:sp>
        <p:nvSpPr>
          <p:cNvPr id="5" name="TextBox 4"/>
          <p:cNvSpPr txBox="1"/>
          <p:nvPr/>
        </p:nvSpPr>
        <p:spPr>
          <a:xfrm>
            <a:off x="1667141" y="1995841"/>
            <a:ext cx="7795260" cy="1200329"/>
          </a:xfrm>
          <a:prstGeom prst="rect">
            <a:avLst/>
          </a:prstGeom>
          <a:noFill/>
        </p:spPr>
        <p:txBody>
          <a:bodyPr wrap="square" rtlCol="0">
            <a:spAutoFit/>
          </a:bodyPr>
          <a:lstStyle/>
          <a:p>
            <a:pPr marL="571500" indent="-571500">
              <a:buFont typeface="Wingdings" panose="05000000000000000000" pitchFamily="2" charset="2"/>
              <a:buChar char="q"/>
            </a:pPr>
            <a:r>
              <a:rPr lang="en-US" sz="3600" dirty="0" smtClean="0">
                <a:latin typeface="Book Antiqua" panose="02040602050305030304" pitchFamily="18" charset="0"/>
              </a:rPr>
              <a:t>Write the following questions and answer them:</a:t>
            </a:r>
            <a:endParaRPr lang="en-US" sz="3600" dirty="0">
              <a:latin typeface="Book Antiqua" panose="02040602050305030304" pitchFamily="18" charset="0"/>
            </a:endParaRPr>
          </a:p>
        </p:txBody>
      </p:sp>
      <p:sp>
        <p:nvSpPr>
          <p:cNvPr id="3" name="Horizontal Scroll 2"/>
          <p:cNvSpPr/>
          <p:nvPr/>
        </p:nvSpPr>
        <p:spPr>
          <a:xfrm>
            <a:off x="3725966" y="235818"/>
            <a:ext cx="3238856" cy="1444239"/>
          </a:xfrm>
          <a:prstGeom prst="horizontalScroll">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43" y="326748"/>
            <a:ext cx="2021151" cy="1205953"/>
          </a:xfrm>
          <a:prstGeom prst="rect">
            <a:avLst/>
          </a:prstGeom>
          <a:ln>
            <a:noFill/>
          </a:ln>
          <a:effectLst>
            <a:softEdge rad="112500"/>
          </a:effectLst>
        </p:spPr>
      </p:pic>
    </p:spTree>
    <p:extLst>
      <p:ext uri="{BB962C8B-B14F-4D97-AF65-F5344CB8AC3E}">
        <p14:creationId xmlns:p14="http://schemas.microsoft.com/office/powerpoint/2010/main" val="64421839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04" y="724558"/>
            <a:ext cx="8878297" cy="51464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780" y="1834746"/>
            <a:ext cx="1579369" cy="104719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27351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3146" y="3045908"/>
            <a:ext cx="4226800" cy="2803994"/>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4000" dirty="0">
              <a:solidFill>
                <a:srgbClr val="002060"/>
              </a:solidFill>
              <a:effectLst>
                <a:outerShdw blurRad="38100" dist="38100" dir="2700000" algn="tl">
                  <a:srgbClr val="000000">
                    <a:alpha val="43137"/>
                  </a:srgbClr>
                </a:outerShdw>
              </a:effectLst>
              <a:latin typeface="Book Antiqua" panose="02040602050305030304" pitchFamily="18" charset="0"/>
              <a:cs typeface="NikoshBAN" pitchFamily="2" charset="0"/>
            </a:endParaRPr>
          </a:p>
          <a:p>
            <a:pPr algn="ctr"/>
            <a:r>
              <a:rPr lang="en-US" sz="4000" dirty="0">
                <a:latin typeface="Book Antiqua" panose="02040602050305030304" pitchFamily="18" charset="0"/>
                <a:cs typeface="Times New Roman" panose="02020603050405020304" pitchFamily="18" charset="0"/>
              </a:rPr>
              <a:t>English </a:t>
            </a:r>
            <a:r>
              <a:rPr lang="en-US" sz="4000" dirty="0" smtClean="0">
                <a:latin typeface="Book Antiqua" panose="02040602050305030304" pitchFamily="18" charset="0"/>
                <a:cs typeface="Times New Roman" panose="02020603050405020304" pitchFamily="18" charset="0"/>
              </a:rPr>
              <a:t>2</a:t>
            </a:r>
            <a:r>
              <a:rPr lang="en-US" sz="4000" baseline="30000" dirty="0" smtClean="0">
                <a:latin typeface="Book Antiqua" panose="02040602050305030304" pitchFamily="18" charset="0"/>
                <a:cs typeface="Times New Roman" panose="02020603050405020304" pitchFamily="18" charset="0"/>
              </a:rPr>
              <a:t>nd</a:t>
            </a:r>
            <a:r>
              <a:rPr lang="en-US" sz="4000" dirty="0" smtClean="0">
                <a:latin typeface="Book Antiqua" panose="02040602050305030304" pitchFamily="18" charset="0"/>
                <a:cs typeface="Times New Roman" panose="02020603050405020304" pitchFamily="18" charset="0"/>
              </a:rPr>
              <a:t> Paper</a:t>
            </a:r>
          </a:p>
          <a:p>
            <a:pPr algn="ctr"/>
            <a:r>
              <a:rPr lang="en-US" sz="4000" dirty="0" smtClean="0">
                <a:latin typeface="Book Antiqua" panose="02040602050305030304" pitchFamily="18" charset="0"/>
                <a:cs typeface="Times New Roman" panose="02020603050405020304" pitchFamily="18" charset="0"/>
              </a:rPr>
              <a:t>Class – Seven</a:t>
            </a:r>
          </a:p>
          <a:p>
            <a:pPr algn="ctr"/>
            <a:r>
              <a:rPr lang="en-US" sz="4000" dirty="0" smtClean="0">
                <a:latin typeface="Book Antiqua" panose="02040602050305030304" pitchFamily="18" charset="0"/>
                <a:cs typeface="Times New Roman" panose="02020603050405020304" pitchFamily="18" charset="0"/>
              </a:rPr>
              <a:t>Time – 50 Minute</a:t>
            </a:r>
            <a:endParaRPr lang="en-US" sz="4000" dirty="0">
              <a:latin typeface="Book Antiqua" panose="02040602050305030304" pitchFamily="18" charset="0"/>
              <a:cs typeface="Times New Roman" panose="02020603050405020304" pitchFamily="18" charset="0"/>
            </a:endParaRPr>
          </a:p>
          <a:p>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endPar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895338" y="2967612"/>
            <a:ext cx="4984123" cy="367047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Md. Ashraful Islam Prodhan</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Assistant Teacher (English)</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Khuksia Dakhil Madrasha</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Gobindagonj , Gaibandha.</a:t>
            </a: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hlinkClick r:id="rId2"/>
              </a:rPr>
              <a:t>Email:  ashrafulis1984@gmail.com</a:t>
            </a:r>
            <a:endPar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endParaRPr>
          </a:p>
          <a:p>
            <a:pPr algn="ctr"/>
            <a:r>
              <a:rPr lang="en-US" sz="28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cs typeface="Times New Roman" panose="02020603050405020304" pitchFamily="18" charset="0"/>
              </a:rPr>
              <a:t>Mobile: 01744667140</a:t>
            </a:r>
          </a:p>
          <a:p>
            <a:pPr algn="ctr"/>
            <a:endPar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937617" y="166515"/>
            <a:ext cx="4255806" cy="1107996"/>
          </a:xfrm>
          <a:prstGeom prst="rect">
            <a:avLst/>
          </a:prstGeom>
          <a:noFill/>
        </p:spPr>
        <p:txBody>
          <a:bodyPr wrap="square" rtlCol="0">
            <a:spAutoFit/>
          </a:bodyPr>
          <a:lstStyle/>
          <a:p>
            <a:r>
              <a:rPr lang="en-US" sz="4800" b="1" u="sng" dirty="0">
                <a:ln w="0"/>
                <a:effectLst>
                  <a:outerShdw blurRad="38100" dist="19050" dir="2700000" algn="tl" rotWithShape="0">
                    <a:schemeClr val="dk1">
                      <a:alpha val="40000"/>
                    </a:schemeClr>
                  </a:outerShdw>
                </a:effectLst>
                <a:latin typeface="Book Antiqua" panose="02040602050305030304" pitchFamily="18" charset="0"/>
              </a:rPr>
              <a:t>Introduction</a:t>
            </a:r>
          </a:p>
          <a:p>
            <a:endParaRPr lang="en-US" dirty="0">
              <a:ln w="0"/>
              <a:effectLst>
                <a:outerShdw blurRad="38100" dist="19050" dir="2700000" algn="tl" rotWithShape="0">
                  <a:schemeClr val="dk1">
                    <a:alpha val="40000"/>
                  </a:schemeClr>
                </a:outerShdw>
              </a:effectLst>
            </a:endParaRPr>
          </a:p>
        </p:txBody>
      </p:sp>
      <p:cxnSp>
        <p:nvCxnSpPr>
          <p:cNvPr id="4" name="Straight Connector 3"/>
          <p:cNvCxnSpPr/>
          <p:nvPr/>
        </p:nvCxnSpPr>
        <p:spPr>
          <a:xfrm>
            <a:off x="6065520" y="2293620"/>
            <a:ext cx="0" cy="3718560"/>
          </a:xfrm>
          <a:prstGeom prst="line">
            <a:avLst/>
          </a:prstGeom>
          <a:ln w="57150"/>
          <a:effectLst>
            <a:glow rad="139700">
              <a:schemeClr val="accent2">
                <a:satMod val="175000"/>
                <a:alpha val="40000"/>
              </a:schemeClr>
            </a:glow>
          </a:effectLst>
          <a:scene3d>
            <a:camera prst="obliqueBottomRight"/>
            <a:lightRig rig="threePt" dir="t"/>
          </a:scene3d>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579" y="1141831"/>
            <a:ext cx="1691640" cy="1691640"/>
          </a:xfrm>
          <a:prstGeom prst="roundRect">
            <a:avLst>
              <a:gd name="adj" fmla="val 8594"/>
            </a:avLst>
          </a:prstGeom>
          <a:solidFill>
            <a:srgbClr val="FFFFFF">
              <a:shade val="85000"/>
            </a:srgbClr>
          </a:solidFill>
          <a:ln w="28575">
            <a:solidFill>
              <a:srgbClr val="00FF00"/>
            </a:solidFill>
          </a:ln>
          <a:effectLst>
            <a:reflection blurRad="12700" stA="38000" endPos="28000" dist="5000" dir="5400000" sy="-100000" algn="bl" rotWithShape="0"/>
          </a:effectLst>
        </p:spPr>
      </p:pic>
    </p:spTree>
    <p:extLst>
      <p:ext uri="{BB962C8B-B14F-4D97-AF65-F5344CB8AC3E}">
        <p14:creationId xmlns:p14="http://schemas.microsoft.com/office/powerpoint/2010/main" val="235290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a:off x="3990888" y="4217348"/>
            <a:ext cx="5383848" cy="1410056"/>
          </a:xfrm>
          <a:prstGeom prst="lef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Tanjim is a boy </a:t>
            </a:r>
            <a:r>
              <a:rPr lang="en-US" sz="3200" u="sng" dirty="0" smtClean="0">
                <a:ln w="0"/>
                <a:solidFill>
                  <a:srgbClr val="C00000"/>
                </a:solidFill>
                <a:effectLst>
                  <a:outerShdw blurRad="38100" dist="19050" dir="2700000" algn="tl" rotWithShape="0">
                    <a:schemeClr val="dk1">
                      <a:alpha val="40000"/>
                    </a:schemeClr>
                  </a:outerShdw>
                </a:effectLst>
                <a:latin typeface="Book Antiqua" panose="02040602050305030304" pitchFamily="18" charset="0"/>
              </a:rPr>
              <a:t>but</a:t>
            </a:r>
            <a:r>
              <a:rPr lang="en-US" sz="3200" dirty="0" smtClean="0">
                <a:ln w="0"/>
                <a:solidFill>
                  <a:srgbClr val="C00000"/>
                </a:solidFill>
                <a:effectLst>
                  <a:outerShdw blurRad="38100" dist="19050" dir="2700000" algn="tl" rotWithShape="0">
                    <a:schemeClr val="dk1">
                      <a:alpha val="40000"/>
                    </a:schemeClr>
                  </a:outerShdw>
                </a:effectLst>
                <a:latin typeface="Book Antiqua" panose="02040602050305030304" pitchFamily="18" charset="0"/>
              </a:rPr>
              <a:t> </a:t>
            </a: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Sanjida is a girl.</a:t>
            </a:r>
            <a:endParaRPr lang="en-US" sz="32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8" name="Left Arrow 7"/>
          <p:cNvSpPr/>
          <p:nvPr/>
        </p:nvSpPr>
        <p:spPr>
          <a:xfrm>
            <a:off x="4076345" y="1896530"/>
            <a:ext cx="5212934" cy="1352630"/>
          </a:xfrm>
          <a:prstGeom prst="lef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Tania </a:t>
            </a:r>
            <a:r>
              <a:rPr lang="en-US" sz="3200" u="sng" dirty="0" smtClean="0">
                <a:ln w="0"/>
                <a:solidFill>
                  <a:srgbClr val="C00000"/>
                </a:solidFill>
                <a:effectLst>
                  <a:outerShdw blurRad="38100" dist="19050" dir="2700000" algn="tl" rotWithShape="0">
                    <a:schemeClr val="dk1">
                      <a:alpha val="40000"/>
                    </a:schemeClr>
                  </a:outerShdw>
                </a:effectLst>
                <a:latin typeface="Book Antiqua" panose="02040602050305030304" pitchFamily="18" charset="0"/>
              </a:rPr>
              <a:t>and</a:t>
            </a: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 Tanjia are friends.</a:t>
            </a:r>
            <a:endParaRPr lang="en-US" sz="32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9" name="TextBox 8"/>
          <p:cNvSpPr txBox="1"/>
          <p:nvPr/>
        </p:nvSpPr>
        <p:spPr>
          <a:xfrm>
            <a:off x="1743342" y="282011"/>
            <a:ext cx="7460479" cy="646331"/>
          </a:xfrm>
          <a:prstGeom prst="rect">
            <a:avLst/>
          </a:prstGeom>
          <a:noFill/>
        </p:spPr>
        <p:txBody>
          <a:bodyPr wrap="square" rtlCol="0">
            <a:spAutoFit/>
          </a:bodyPr>
          <a:lstStyle/>
          <a:p>
            <a:r>
              <a:rPr lang="en-US" sz="3600" b="1" u="sng" dirty="0">
                <a:latin typeface="Book Antiqua" panose="02040602050305030304" pitchFamily="18" charset="0"/>
                <a:cs typeface="Times New Roman" pitchFamily="18" charset="0"/>
              </a:rPr>
              <a:t>Look at the sentences and pictures</a:t>
            </a:r>
            <a:r>
              <a:rPr lang="en-US" sz="3600" b="1" dirty="0">
                <a:latin typeface="Book Antiqua" panose="02040602050305030304" pitchFamily="18" charset="0"/>
                <a:cs typeface="Times New Roman" pitchFamily="18" charset="0"/>
              </a:rPr>
              <a:t>:  </a:t>
            </a:r>
            <a:endParaRPr lang="en-US" sz="3600" b="1" dirty="0">
              <a:latin typeface="Book Antiqua" panose="0204060205030503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24" y="1378193"/>
            <a:ext cx="2948893" cy="2208408"/>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32" y="3745747"/>
            <a:ext cx="3137676" cy="2353257"/>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393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a:xfrm>
            <a:off x="4090922" y="716004"/>
            <a:ext cx="5640081" cy="1591837"/>
          </a:xfrm>
          <a:prstGeom prst="leftArrow">
            <a:avLst/>
          </a:prstGeom>
          <a:noFill/>
          <a:ln w="28575"/>
          <a:scene3d>
            <a:camera prst="obliqueTopLef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She </a:t>
            </a:r>
            <a:r>
              <a:rPr lang="en-US" sz="3200" u="sng" dirty="0" smtClean="0">
                <a:ln w="0"/>
                <a:solidFill>
                  <a:srgbClr val="C00000"/>
                </a:solidFill>
                <a:effectLst>
                  <a:outerShdw blurRad="38100" dist="19050" dir="2700000" algn="tl" rotWithShape="0">
                    <a:schemeClr val="dk1">
                      <a:alpha val="40000"/>
                    </a:schemeClr>
                  </a:outerShdw>
                </a:effectLst>
                <a:latin typeface="Book Antiqua" panose="02040602050305030304" pitchFamily="18" charset="0"/>
              </a:rPr>
              <a:t>both</a:t>
            </a: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sings </a:t>
            </a:r>
            <a:r>
              <a:rPr lang="en-US" sz="3200" u="sng" dirty="0" smtClean="0">
                <a:ln w="0"/>
                <a:solidFill>
                  <a:srgbClr val="C00000"/>
                </a:solidFill>
                <a:effectLst>
                  <a:outerShdw blurRad="38100" dist="19050" dir="2700000" algn="tl" rotWithShape="0">
                    <a:schemeClr val="dk1">
                      <a:alpha val="40000"/>
                    </a:schemeClr>
                  </a:outerShdw>
                </a:effectLst>
                <a:latin typeface="Book Antiqua" panose="02040602050305030304" pitchFamily="18" charset="0"/>
              </a:rPr>
              <a:t>and</a:t>
            </a:r>
            <a:r>
              <a:rPr lang="en-US" sz="32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dance.</a:t>
            </a:r>
            <a:endParaRPr lang="en-US" sz="32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6" name="Up Arrow Callout 5"/>
          <p:cNvSpPr/>
          <p:nvPr/>
        </p:nvSpPr>
        <p:spPr>
          <a:xfrm>
            <a:off x="335047" y="5117566"/>
            <a:ext cx="7261412" cy="1429230"/>
          </a:xfrm>
          <a:prstGeom prst="upArrowCallout">
            <a:avLst/>
          </a:prstGeom>
          <a:ln w="19050"/>
          <a:scene3d>
            <a:camera prst="obliqueTopLef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a:ln w="0"/>
                <a:solidFill>
                  <a:srgbClr val="C00000"/>
                </a:solidFill>
                <a:effectLst>
                  <a:outerShdw blurRad="38100" dist="19050" dir="2700000" algn="tl" rotWithShape="0">
                    <a:schemeClr val="dk1">
                      <a:alpha val="40000"/>
                    </a:schemeClr>
                  </a:outerShdw>
                </a:effectLst>
                <a:latin typeface="Book Antiqua" panose="02040602050305030304" pitchFamily="18" charset="0"/>
              </a:rPr>
              <a:t>What do the underlines say ?</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675416" y="5617029"/>
            <a:ext cx="2998280" cy="929767"/>
          </a:xfrm>
          <a:prstGeom prst="rect">
            <a:avLst/>
          </a:prstGeom>
          <a:ln w="19050"/>
          <a:scene3d>
            <a:camera prst="obliqueTopLef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smtClean="0">
                <a:ln w="0"/>
                <a:solidFill>
                  <a:srgbClr val="FF0000"/>
                </a:solidFill>
                <a:effectLst>
                  <a:outerShdw blurRad="38100" dist="19050" dir="2700000" algn="tl" rotWithShape="0">
                    <a:schemeClr val="dk1">
                      <a:alpha val="40000"/>
                    </a:schemeClr>
                  </a:outerShdw>
                </a:effectLst>
                <a:latin typeface="Book Antiqua" panose="02040602050305030304" pitchFamily="18" charset="0"/>
              </a:rPr>
              <a:t>Conjunction</a:t>
            </a:r>
            <a:endParaRPr lang="en-US" sz="4000" dirty="0">
              <a:ln w="0"/>
              <a:solidFill>
                <a:srgbClr val="FF0000"/>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10" name="Left Arrow 9"/>
          <p:cNvSpPr/>
          <p:nvPr/>
        </p:nvSpPr>
        <p:spPr>
          <a:xfrm>
            <a:off x="4177635" y="3165292"/>
            <a:ext cx="5553367" cy="1623701"/>
          </a:xfrm>
          <a:prstGeom prst="leftArrow">
            <a:avLst/>
          </a:prstGeom>
          <a:noFill/>
          <a:ln w="28575"/>
          <a:scene3d>
            <a:camera prst="obliqueTop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anose="02040602050305030304" pitchFamily="18" charset="0"/>
              </a:rPr>
              <a:t>Wait here </a:t>
            </a:r>
            <a:r>
              <a:rPr lang="en-US" sz="3200" u="sng" dirty="0" smtClean="0">
                <a:solidFill>
                  <a:srgbClr val="C00000"/>
                </a:solidFill>
                <a:latin typeface="Book Antiqua" panose="02040602050305030304" pitchFamily="18" charset="0"/>
              </a:rPr>
              <a:t>till</a:t>
            </a:r>
            <a:r>
              <a:rPr lang="en-US" sz="3200" dirty="0" smtClean="0">
                <a:solidFill>
                  <a:schemeClr val="tx1"/>
                </a:solidFill>
                <a:latin typeface="Book Antiqua" panose="02040602050305030304" pitchFamily="18" charset="0"/>
              </a:rPr>
              <a:t> I return.</a:t>
            </a:r>
            <a:endParaRPr lang="en-US" sz="3200" dirty="0">
              <a:solidFill>
                <a:schemeClr val="tx1"/>
              </a:solidFill>
              <a:latin typeface="Book Antiqua" panose="0204060205030503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94" y="485501"/>
            <a:ext cx="2994370" cy="2211690"/>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81" y="2825542"/>
            <a:ext cx="3209264" cy="2465276"/>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52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6647" y="478565"/>
            <a:ext cx="6571716" cy="1107996"/>
          </a:xfrm>
          <a:prstGeom prst="rect">
            <a:avLst/>
          </a:prstGeom>
          <a:noFill/>
        </p:spPr>
        <p:txBody>
          <a:bodyPr wrap="square" rtlCol="0">
            <a:spAutoFit/>
          </a:bodyPr>
          <a:lstStyle/>
          <a:p>
            <a:r>
              <a:rPr lang="en-US" sz="4800" dirty="0">
                <a:latin typeface="Book Antiqua" pitchFamily="18" charset="0"/>
              </a:rPr>
              <a:t>Our today’s </a:t>
            </a:r>
            <a:r>
              <a:rPr lang="en-US" sz="4800" dirty="0" smtClean="0">
                <a:latin typeface="Book Antiqua" pitchFamily="18" charset="0"/>
              </a:rPr>
              <a:t>topic </a:t>
            </a:r>
            <a:r>
              <a:rPr lang="en-US" sz="4800" dirty="0">
                <a:latin typeface="Book Antiqua" pitchFamily="18" charset="0"/>
              </a:rPr>
              <a:t>is-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032" y="1497338"/>
            <a:ext cx="6099673" cy="4159977"/>
          </a:xfrm>
          <a:prstGeom prst="rect">
            <a:avLst/>
          </a:prstGeom>
          <a:ln>
            <a:noFill/>
          </a:ln>
          <a:effectLst>
            <a:softEdge rad="112500"/>
          </a:effectLst>
        </p:spPr>
      </p:pic>
    </p:spTree>
    <p:extLst>
      <p:ext uri="{BB962C8B-B14F-4D97-AF65-F5344CB8AC3E}">
        <p14:creationId xmlns:p14="http://schemas.microsoft.com/office/powerpoint/2010/main" val="3775123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499647"/>
            <a:ext cx="9829800" cy="4154984"/>
          </a:xfrm>
          <a:prstGeom prst="rect">
            <a:avLst/>
          </a:prstGeom>
          <a:ln>
            <a:noFill/>
          </a:ln>
        </p:spPr>
        <p:style>
          <a:lnRef idx="2">
            <a:schemeClr val="accent3"/>
          </a:lnRef>
          <a:fillRef idx="1001">
            <a:schemeClr val="lt2"/>
          </a:fillRef>
          <a:effectRef idx="0">
            <a:schemeClr val="accent3"/>
          </a:effectRef>
          <a:fontRef idx="minor">
            <a:schemeClr val="dk1"/>
          </a:fontRef>
        </p:style>
        <p:txBody>
          <a:bodyPr wrap="square" rtlCol="0">
            <a:spAutoFit/>
          </a:bodyPr>
          <a:lstStyle/>
          <a:p>
            <a:r>
              <a:rPr lang="en-US" sz="3600" b="1" dirty="0">
                <a:latin typeface="Book Antiqua" pitchFamily="18" charset="0"/>
              </a:rPr>
              <a:t>At the end of the lesson, we will be able to—</a:t>
            </a:r>
          </a:p>
          <a:p>
            <a:pPr marL="342900" indent="-342900">
              <a:buFont typeface="Wingdings" pitchFamily="2" charset="2"/>
              <a:buChar char="Ø"/>
            </a:pPr>
            <a:r>
              <a:rPr lang="en-US" sz="3600" b="1" dirty="0">
                <a:latin typeface="Book Antiqua" pitchFamily="18" charset="0"/>
              </a:rPr>
              <a:t>D</a:t>
            </a:r>
            <a:r>
              <a:rPr lang="en-US" sz="3600" b="1" dirty="0" smtClean="0">
                <a:latin typeface="Book Antiqua" pitchFamily="18" charset="0"/>
              </a:rPr>
              <a:t>efine conjunctions.</a:t>
            </a:r>
          </a:p>
          <a:p>
            <a:pPr marL="342900" indent="-342900">
              <a:buFont typeface="Wingdings" pitchFamily="2" charset="2"/>
              <a:buChar char="Ø"/>
            </a:pPr>
            <a:r>
              <a:rPr lang="en-US" sz="3600" b="1" dirty="0" smtClean="0">
                <a:latin typeface="Book Antiqua" pitchFamily="18" charset="0"/>
              </a:rPr>
              <a:t>Say the features and kind of conjunctions.</a:t>
            </a:r>
            <a:endParaRPr lang="en-US" sz="3600" b="1" dirty="0">
              <a:latin typeface="Book Antiqua" pitchFamily="18" charset="0"/>
            </a:endParaRPr>
          </a:p>
          <a:p>
            <a:pPr marL="342900" indent="-342900">
              <a:buFont typeface="Wingdings" pitchFamily="2" charset="2"/>
              <a:buChar char="Ø"/>
            </a:pPr>
            <a:r>
              <a:rPr lang="en-US" sz="3600" b="1" dirty="0" smtClean="0">
                <a:latin typeface="Book Antiqua" panose="02040602050305030304" pitchFamily="18" charset="0"/>
              </a:rPr>
              <a:t>Identify the conjunctions in given sentence</a:t>
            </a:r>
            <a:r>
              <a:rPr lang="en-US" sz="3600" dirty="0" smtClean="0">
                <a:latin typeface="Book Antiqua" panose="02040602050305030304" pitchFamily="18" charset="0"/>
                <a:cs typeface="Times New Roman" pitchFamily="18" charset="0"/>
              </a:rPr>
              <a:t>.</a:t>
            </a:r>
            <a:r>
              <a:rPr lang="en-US" sz="3600" b="1" dirty="0" smtClean="0">
                <a:latin typeface="Book Antiqua" pitchFamily="18" charset="0"/>
              </a:rPr>
              <a:t> </a:t>
            </a:r>
            <a:endParaRPr lang="en-US" sz="3600" b="1" dirty="0">
              <a:latin typeface="Book Antiqua" pitchFamily="18" charset="0"/>
            </a:endParaRPr>
          </a:p>
          <a:p>
            <a:pPr marL="342900" indent="-342900">
              <a:buFont typeface="Wingdings" pitchFamily="2" charset="2"/>
              <a:buChar char="Ø"/>
            </a:pPr>
            <a:r>
              <a:rPr lang="en-US" sz="3600" b="1" dirty="0" smtClean="0">
                <a:latin typeface="Book Antiqua" pitchFamily="18" charset="0"/>
              </a:rPr>
              <a:t>Proper use of conjunctions.</a:t>
            </a:r>
            <a:endParaRPr lang="en-US" sz="3600" b="1" dirty="0">
              <a:latin typeface="Book Antiqua" pitchFamily="18" charset="0"/>
            </a:endParaRPr>
          </a:p>
          <a:p>
            <a:endParaRPr lang="en-US" sz="3600" b="1" dirty="0">
              <a:latin typeface="Book Antiqua" pitchFamily="18" charset="0"/>
            </a:endParaRPr>
          </a:p>
          <a:p>
            <a:endParaRPr lang="en-US" sz="4800" dirty="0" smtClean="0">
              <a:solidFill>
                <a:schemeClr val="tx1"/>
              </a:solidFill>
              <a:latin typeface="NikoshBAN" pitchFamily="2" charset="0"/>
              <a:cs typeface="NikoshBAN" pitchFamily="2" charset="0"/>
            </a:endParaRPr>
          </a:p>
        </p:txBody>
      </p:sp>
      <p:cxnSp>
        <p:nvCxnSpPr>
          <p:cNvPr id="4" name="Straight Connector 3"/>
          <p:cNvCxnSpPr/>
          <p:nvPr/>
        </p:nvCxnSpPr>
        <p:spPr>
          <a:xfrm>
            <a:off x="381000" y="1702752"/>
            <a:ext cx="10287000" cy="0"/>
          </a:xfrm>
          <a:prstGeom prst="line">
            <a:avLst/>
          </a:prstGeom>
          <a:ln w="76200">
            <a:solidFill>
              <a:schemeClr val="tx1"/>
            </a:solidFill>
          </a:ln>
          <a:effectLst>
            <a:glow rad="101600">
              <a:srgbClr val="7030A0">
                <a:alpha val="60000"/>
              </a:srgbClr>
            </a:glow>
          </a:effectLst>
        </p:spPr>
        <p:style>
          <a:lnRef idx="1">
            <a:schemeClr val="dk1"/>
          </a:lnRef>
          <a:fillRef idx="0">
            <a:schemeClr val="dk1"/>
          </a:fillRef>
          <a:effectRef idx="0">
            <a:schemeClr val="dk1"/>
          </a:effectRef>
          <a:fontRef idx="minor">
            <a:schemeClr val="tx1"/>
          </a:fontRef>
        </p:style>
      </p:cxnSp>
      <p:sp>
        <p:nvSpPr>
          <p:cNvPr id="5" name="Horizontal Scroll 4"/>
          <p:cNvSpPr/>
          <p:nvPr/>
        </p:nvSpPr>
        <p:spPr>
          <a:xfrm>
            <a:off x="3554698" y="299106"/>
            <a:ext cx="3724825" cy="1273319"/>
          </a:xfrm>
          <a:prstGeom prst="horizontalScroll">
            <a:avLst/>
          </a:prstGeom>
          <a:solidFill>
            <a:schemeClr val="accent6">
              <a:lumMod val="40000"/>
              <a:lumOff val="60000"/>
            </a:schemeClr>
          </a:solidFill>
          <a:ln>
            <a:solidFill>
              <a:srgbClr val="7030A0"/>
            </a:solidFill>
          </a:ln>
          <a:effectLst>
            <a:glow rad="139700">
              <a:schemeClr val="accent6">
                <a:satMod val="175000"/>
                <a:alpha val="40000"/>
              </a:schemeClr>
            </a:glo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solidFill>
                  <a:schemeClr val="tx1"/>
                </a:solidFill>
                <a:effectLst>
                  <a:outerShdw blurRad="38100" dist="19050" dir="2700000" algn="tl" rotWithShape="0">
                    <a:schemeClr val="dk1">
                      <a:alpha val="40000"/>
                    </a:schemeClr>
                  </a:outerShdw>
                </a:effectLst>
                <a:latin typeface="Book Antiqua" panose="02040602050305030304" pitchFamily="18" charset="0"/>
              </a:rPr>
              <a:t>Learning Outcomes</a:t>
            </a:r>
            <a:endParaRPr lang="en-US" sz="36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647435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38848" y="267643"/>
            <a:ext cx="5870961" cy="646331"/>
          </a:xfrm>
          <a:prstGeom prst="rect">
            <a:avLst/>
          </a:prstGeom>
          <a:noFill/>
        </p:spPr>
        <p:txBody>
          <a:bodyPr wrap="square" rtlCol="0">
            <a:spAutoFit/>
          </a:bodyPr>
          <a:lstStyle/>
          <a:p>
            <a:r>
              <a:rPr lang="en-US" sz="3600" b="1" u="sng" dirty="0" smtClean="0">
                <a:solidFill>
                  <a:srgbClr val="7030A0"/>
                </a:solidFill>
                <a:latin typeface="Book Antiqua" panose="02040602050305030304" pitchFamily="18" charset="0"/>
              </a:rPr>
              <a:t>Definition of conjunction:</a:t>
            </a:r>
            <a:endParaRPr lang="en-US" sz="3600" b="1" u="sng" dirty="0">
              <a:solidFill>
                <a:srgbClr val="7030A0"/>
              </a:solidFill>
              <a:latin typeface="Book Antiqua" panose="02040602050305030304" pitchFamily="18" charset="0"/>
            </a:endParaRPr>
          </a:p>
        </p:txBody>
      </p:sp>
      <p:sp>
        <p:nvSpPr>
          <p:cNvPr id="21" name="TextBox 20"/>
          <p:cNvSpPr txBox="1"/>
          <p:nvPr/>
        </p:nvSpPr>
        <p:spPr>
          <a:xfrm>
            <a:off x="709445" y="1075264"/>
            <a:ext cx="9109817" cy="1077218"/>
          </a:xfrm>
          <a:prstGeom prst="rect">
            <a:avLst/>
          </a:prstGeom>
          <a:noFill/>
          <a:ln w="28575">
            <a:solidFill>
              <a:schemeClr val="tx1"/>
            </a:solidFill>
          </a:ln>
        </p:spPr>
        <p:txBody>
          <a:bodyPr wrap="square" rtlCol="0">
            <a:spAutoFit/>
          </a:bodyPr>
          <a:lstStyle/>
          <a:p>
            <a:r>
              <a:rPr lang="en-US" sz="3200" dirty="0" smtClean="0">
                <a:latin typeface="Book Antiqua" panose="02040602050305030304" pitchFamily="18" charset="0"/>
              </a:rPr>
              <a:t>A conjunction is a word used to join words, phrases and sentences.</a:t>
            </a:r>
            <a:endParaRPr lang="en-US" sz="3200" dirty="0">
              <a:latin typeface="Book Antiqua" panose="02040602050305030304" pitchFamily="18" charset="0"/>
            </a:endParaRPr>
          </a:p>
        </p:txBody>
      </p:sp>
      <p:sp>
        <p:nvSpPr>
          <p:cNvPr id="22" name="TextBox 21"/>
          <p:cNvSpPr txBox="1"/>
          <p:nvPr/>
        </p:nvSpPr>
        <p:spPr>
          <a:xfrm>
            <a:off x="5708878" y="5159275"/>
            <a:ext cx="4110384" cy="1077218"/>
          </a:xfrm>
          <a:prstGeom prst="rect">
            <a:avLst/>
          </a:prstGeom>
          <a:noFill/>
        </p:spPr>
        <p:txBody>
          <a:bodyPr wrap="square" rtlCol="0">
            <a:spAutoFit/>
          </a:bodyPr>
          <a:lstStyle/>
          <a:p>
            <a:r>
              <a:rPr lang="en-US" sz="3200" dirty="0" smtClean="0">
                <a:latin typeface="Book Antiqua" panose="02040602050305030304" pitchFamily="18" charset="0"/>
              </a:rPr>
              <a:t>Samia </a:t>
            </a:r>
            <a:r>
              <a:rPr lang="en-US" sz="3200" dirty="0" smtClean="0">
                <a:solidFill>
                  <a:srgbClr val="C00000"/>
                </a:solidFill>
                <a:latin typeface="Book Antiqua" panose="02040602050305030304" pitchFamily="18" charset="0"/>
              </a:rPr>
              <a:t>and</a:t>
            </a:r>
            <a:r>
              <a:rPr lang="en-US" sz="3200" dirty="0" smtClean="0">
                <a:latin typeface="Book Antiqua" panose="02040602050305030304" pitchFamily="18" charset="0"/>
              </a:rPr>
              <a:t> Fahmida are sisters.               </a:t>
            </a:r>
            <a:endParaRPr lang="en-US" sz="3200" dirty="0">
              <a:latin typeface="Book Antiqua" panose="02040602050305030304" pitchFamily="18" charset="0"/>
            </a:endParaRPr>
          </a:p>
        </p:txBody>
      </p:sp>
      <p:sp>
        <p:nvSpPr>
          <p:cNvPr id="26" name="TextBox 25"/>
          <p:cNvSpPr txBox="1"/>
          <p:nvPr/>
        </p:nvSpPr>
        <p:spPr>
          <a:xfrm>
            <a:off x="564022" y="5060973"/>
            <a:ext cx="4187440" cy="1077218"/>
          </a:xfrm>
          <a:prstGeom prst="rect">
            <a:avLst/>
          </a:prstGeom>
          <a:noFill/>
        </p:spPr>
        <p:txBody>
          <a:bodyPr wrap="square" rtlCol="0">
            <a:spAutoFit/>
          </a:bodyPr>
          <a:lstStyle/>
          <a:p>
            <a:r>
              <a:rPr lang="en-US" sz="3200" dirty="0" smtClean="0">
                <a:latin typeface="Book Antiqua" panose="02040602050305030304" pitchFamily="18" charset="0"/>
              </a:rPr>
              <a:t>Tamanna </a:t>
            </a:r>
            <a:r>
              <a:rPr lang="en-US" sz="3200" dirty="0" smtClean="0">
                <a:solidFill>
                  <a:srgbClr val="C00000"/>
                </a:solidFill>
                <a:latin typeface="Book Antiqua" panose="02040602050305030304" pitchFamily="18" charset="0"/>
              </a:rPr>
              <a:t>and</a:t>
            </a:r>
            <a:r>
              <a:rPr lang="en-US" sz="3200" dirty="0" smtClean="0">
                <a:latin typeface="Book Antiqua" panose="02040602050305030304" pitchFamily="18" charset="0"/>
              </a:rPr>
              <a:t> I are in the same class.    </a:t>
            </a:r>
            <a:endParaRPr lang="en-US" sz="3200" dirty="0">
              <a:latin typeface="Book Antiqua" panose="02040602050305030304" pitchFamily="18" charset="0"/>
            </a:endParaRP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52" y="2584085"/>
            <a:ext cx="3384402" cy="2223446"/>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878" y="2584085"/>
            <a:ext cx="3426330" cy="2394702"/>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709445" y="338689"/>
            <a:ext cx="6444761" cy="646331"/>
          </a:xfrm>
          <a:prstGeom prst="rect">
            <a:avLst/>
          </a:prstGeom>
          <a:noFill/>
        </p:spPr>
        <p:txBody>
          <a:bodyPr wrap="square" rtlCol="0">
            <a:spAutoFit/>
          </a:bodyPr>
          <a:lstStyle/>
          <a:p>
            <a:r>
              <a:rPr lang="en-US" sz="3600" b="1" dirty="0" smtClean="0">
                <a:latin typeface="Book Antiqua" panose="02040602050305030304" pitchFamily="18" charset="0"/>
              </a:rPr>
              <a:t>Definition of Conjunction:</a:t>
            </a:r>
            <a:endParaRPr lang="en-US" sz="3600" b="1" dirty="0">
              <a:latin typeface="Book Antiqua" panose="02040602050305030304" pitchFamily="18" charset="0"/>
            </a:endParaRPr>
          </a:p>
        </p:txBody>
      </p:sp>
    </p:spTree>
    <p:extLst>
      <p:ext uri="{BB962C8B-B14F-4D97-AF65-F5344CB8AC3E}">
        <p14:creationId xmlns:p14="http://schemas.microsoft.com/office/powerpoint/2010/main" val="26594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 calcmode="lin" valueType="num">
                                      <p:cBhvr>
                                        <p:cTn id="24" dur="1000" fill="hold"/>
                                        <p:tgtEl>
                                          <p:spTgt spid="28"/>
                                        </p:tgtEl>
                                        <p:attrNameLst>
                                          <p:attrName>style.rotation</p:attrName>
                                        </p:attrNameLst>
                                      </p:cBhvr>
                                      <p:tavLst>
                                        <p:tav tm="0">
                                          <p:val>
                                            <p:fltVal val="90"/>
                                          </p:val>
                                        </p:tav>
                                        <p:tav tm="100000">
                                          <p:val>
                                            <p:fltVal val="0"/>
                                          </p:val>
                                        </p:tav>
                                      </p:tavLst>
                                    </p:anim>
                                    <p:animEffect transition="in" filter="fade">
                                      <p:cBhvr>
                                        <p:cTn id="25" dur="1000"/>
                                        <p:tgtEl>
                                          <p:spTgt spid="28"/>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 calcmode="lin" valueType="num">
                                      <p:cBhvr>
                                        <p:cTn id="44" dur="1000" fill="hold"/>
                                        <p:tgtEl>
                                          <p:spTgt spid="22"/>
                                        </p:tgtEl>
                                        <p:attrNameLst>
                                          <p:attrName>style.rotation</p:attrName>
                                        </p:attrNameLst>
                                      </p:cBhvr>
                                      <p:tavLst>
                                        <p:tav tm="0">
                                          <p:val>
                                            <p:fltVal val="90"/>
                                          </p:val>
                                        </p:tav>
                                        <p:tav tm="100000">
                                          <p:val>
                                            <p:fltVal val="0"/>
                                          </p:val>
                                        </p:tav>
                                      </p:tavLst>
                                    </p:anim>
                                    <p:animEffect transition="in" filter="fade">
                                      <p:cBhvr>
                                        <p:cTn id="4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p:bldP spid="2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860" y="777555"/>
            <a:ext cx="7682670" cy="707886"/>
          </a:xfrm>
          <a:prstGeom prst="rect">
            <a:avLst/>
          </a:prstGeom>
          <a:blipFill>
            <a:blip r:embed="rId2"/>
            <a:tile tx="0" ty="0" sx="100000" sy="100000" flip="none" algn="tl"/>
          </a:blipFill>
        </p:spPr>
        <p:txBody>
          <a:bodyPr wrap="square" rtlCol="0">
            <a:spAutoFit/>
          </a:bodyPr>
          <a:lstStyle/>
          <a:p>
            <a:r>
              <a:rPr lang="en-US" sz="4000" b="1" dirty="0" smtClean="0">
                <a:latin typeface="Book Antiqua" panose="02040602050305030304" pitchFamily="18" charset="0"/>
              </a:rPr>
              <a:t>Classification of Conjunction:</a:t>
            </a:r>
            <a:endParaRPr lang="en-US" sz="4000" b="1" dirty="0">
              <a:latin typeface="Book Antiqua" panose="02040602050305030304" pitchFamily="18" charset="0"/>
            </a:endParaRPr>
          </a:p>
        </p:txBody>
      </p:sp>
      <p:sp>
        <p:nvSpPr>
          <p:cNvPr id="6" name="TextBox 5"/>
          <p:cNvSpPr txBox="1"/>
          <p:nvPr/>
        </p:nvSpPr>
        <p:spPr>
          <a:xfrm>
            <a:off x="1267003" y="2008263"/>
            <a:ext cx="7981772" cy="3139321"/>
          </a:xfrm>
          <a:prstGeom prst="rect">
            <a:avLst/>
          </a:prstGeom>
          <a:blipFill>
            <a:blip r:embed="rId3"/>
            <a:tile tx="0" ty="0" sx="100000" sy="100000" flip="none" algn="tl"/>
          </a:blipFill>
          <a:ln w="76200">
            <a:solidFill>
              <a:srgbClr val="7030A0"/>
            </a:solidFill>
          </a:ln>
        </p:spPr>
        <p:txBody>
          <a:bodyPr wrap="square" rtlCol="0">
            <a:spAutoFit/>
          </a:bodyPr>
          <a:lstStyle/>
          <a:p>
            <a:r>
              <a:rPr lang="en-US" sz="3600" b="1" dirty="0">
                <a:solidFill>
                  <a:srgbClr val="7030A0"/>
                </a:solidFill>
                <a:latin typeface="Book Antiqua" panose="02040602050305030304" pitchFamily="18" charset="0"/>
              </a:rPr>
              <a:t>Conjunction are mainly three type. </a:t>
            </a:r>
            <a:r>
              <a:rPr lang="en-US" sz="3600" b="1" dirty="0">
                <a:latin typeface="Book Antiqua" panose="02040602050305030304" pitchFamily="18" charset="0"/>
              </a:rPr>
              <a:t>Such as</a:t>
            </a:r>
            <a:r>
              <a:rPr lang="en-US" sz="3600" b="1" dirty="0" smtClean="0">
                <a:latin typeface="Book Antiqua" panose="02040602050305030304" pitchFamily="18" charset="0"/>
              </a:rPr>
              <a:t>:               </a:t>
            </a:r>
          </a:p>
          <a:p>
            <a:pPr marL="342900" indent="-342900">
              <a:buAutoNum type="arabicPeriod"/>
            </a:pPr>
            <a:r>
              <a:rPr lang="en-US" sz="3600" dirty="0">
                <a:solidFill>
                  <a:srgbClr val="0070C0"/>
                </a:solidFill>
                <a:latin typeface="Book Antiqua" panose="02040602050305030304" pitchFamily="18" charset="0"/>
              </a:rPr>
              <a:t>Coordinating conjunction</a:t>
            </a:r>
          </a:p>
          <a:p>
            <a:pPr marL="342900" indent="-342900">
              <a:buAutoNum type="arabicPeriod"/>
            </a:pPr>
            <a:r>
              <a:rPr lang="en-US" sz="3600" dirty="0" smtClean="0">
                <a:solidFill>
                  <a:srgbClr val="7030A0"/>
                </a:solidFill>
                <a:latin typeface="Book Antiqua" panose="02040602050305030304" pitchFamily="18" charset="0"/>
              </a:rPr>
              <a:t>Subordinating </a:t>
            </a:r>
            <a:r>
              <a:rPr lang="en-US" sz="3600" dirty="0">
                <a:solidFill>
                  <a:srgbClr val="7030A0"/>
                </a:solidFill>
                <a:latin typeface="Book Antiqua" panose="02040602050305030304" pitchFamily="18" charset="0"/>
              </a:rPr>
              <a:t>conjunction</a:t>
            </a:r>
          </a:p>
          <a:p>
            <a:pPr marL="342900" indent="-342900">
              <a:buAutoNum type="arabicPeriod"/>
            </a:pPr>
            <a:r>
              <a:rPr lang="en-US" sz="3600" dirty="0">
                <a:solidFill>
                  <a:srgbClr val="00B050"/>
                </a:solidFill>
                <a:latin typeface="Book Antiqua" panose="02040602050305030304" pitchFamily="18" charset="0"/>
              </a:rPr>
              <a:t>Compound conjunction    </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673" y="354591"/>
            <a:ext cx="1591566" cy="1130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52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557" y="315127"/>
            <a:ext cx="6768268" cy="584775"/>
          </a:xfrm>
          <a:prstGeom prst="rect">
            <a:avLst/>
          </a:prstGeom>
          <a:noFill/>
        </p:spPr>
        <p:txBody>
          <a:bodyPr wrap="square" rtlCol="0">
            <a:spAutoFit/>
          </a:bodyPr>
          <a:lstStyle/>
          <a:p>
            <a:r>
              <a:rPr lang="en-US" sz="3200" b="1" u="sng" dirty="0" smtClean="0">
                <a:latin typeface="Book Antiqua" panose="02040602050305030304" pitchFamily="18" charset="0"/>
              </a:rPr>
              <a:t>1. Coordinating conjunction:</a:t>
            </a:r>
            <a:endParaRPr lang="en-US" sz="3200" b="1" u="sng" dirty="0">
              <a:latin typeface="Book Antiqua" panose="02040602050305030304" pitchFamily="18" charset="0"/>
            </a:endParaRPr>
          </a:p>
        </p:txBody>
      </p:sp>
      <p:sp>
        <p:nvSpPr>
          <p:cNvPr id="12" name="TextBox 11"/>
          <p:cNvSpPr txBox="1"/>
          <p:nvPr/>
        </p:nvSpPr>
        <p:spPr>
          <a:xfrm>
            <a:off x="521869" y="5527669"/>
            <a:ext cx="4743577" cy="584775"/>
          </a:xfrm>
          <a:prstGeom prst="rect">
            <a:avLst/>
          </a:prstGeom>
          <a:noFill/>
        </p:spPr>
        <p:txBody>
          <a:bodyPr wrap="square" rtlCol="0">
            <a:spAutoFit/>
          </a:bodyPr>
          <a:lstStyle/>
          <a:p>
            <a:r>
              <a:rPr lang="en-US" sz="3200" dirty="0" smtClean="0">
                <a:latin typeface="Book Antiqua" panose="02040602050305030304" pitchFamily="18" charset="0"/>
              </a:rPr>
              <a:t>He is pious </a:t>
            </a:r>
            <a:r>
              <a:rPr lang="en-US" sz="3200" dirty="0" smtClean="0">
                <a:solidFill>
                  <a:srgbClr val="C00000"/>
                </a:solidFill>
                <a:latin typeface="Book Antiqua" panose="02040602050305030304" pitchFamily="18" charset="0"/>
              </a:rPr>
              <a:t>and</a:t>
            </a:r>
            <a:r>
              <a:rPr lang="en-US" sz="3200" dirty="0" smtClean="0">
                <a:latin typeface="Book Antiqua" panose="02040602050305030304" pitchFamily="18" charset="0"/>
              </a:rPr>
              <a:t> truthful.</a:t>
            </a:r>
            <a:endParaRPr lang="en-US" sz="3200" dirty="0">
              <a:latin typeface="Book Antiqua" panose="02040602050305030304" pitchFamily="18" charset="0"/>
            </a:endParaRPr>
          </a:p>
        </p:txBody>
      </p:sp>
      <p:sp>
        <p:nvSpPr>
          <p:cNvPr id="9" name="TextBox 8"/>
          <p:cNvSpPr txBox="1"/>
          <p:nvPr/>
        </p:nvSpPr>
        <p:spPr>
          <a:xfrm>
            <a:off x="744158" y="1003215"/>
            <a:ext cx="9467394" cy="1569660"/>
          </a:xfrm>
          <a:prstGeom prst="rect">
            <a:avLst/>
          </a:prstGeom>
          <a:noFill/>
          <a:ln w="28575">
            <a:solidFill>
              <a:schemeClr val="tx1"/>
            </a:solidFill>
          </a:ln>
        </p:spPr>
        <p:txBody>
          <a:bodyPr wrap="square" rtlCol="0">
            <a:spAutoFit/>
          </a:bodyPr>
          <a:lstStyle/>
          <a:p>
            <a:r>
              <a:rPr lang="en-US" sz="3200" dirty="0" smtClean="0">
                <a:latin typeface="Book Antiqua" panose="02040602050305030304" pitchFamily="18" charset="0"/>
              </a:rPr>
              <a:t>The word that joins two words or sentence parts of equal importance is called a coordinating conjunction.</a:t>
            </a:r>
            <a:endParaRPr lang="en-US" sz="3200" dirty="0">
              <a:latin typeface="Book Antiqua" panose="02040602050305030304" pitchFamily="18" charset="0"/>
            </a:endParaRPr>
          </a:p>
        </p:txBody>
      </p:sp>
      <p:sp>
        <p:nvSpPr>
          <p:cNvPr id="14" name="TextBox 13"/>
          <p:cNvSpPr txBox="1"/>
          <p:nvPr/>
        </p:nvSpPr>
        <p:spPr>
          <a:xfrm>
            <a:off x="5477855" y="5527669"/>
            <a:ext cx="4237369" cy="1077218"/>
          </a:xfrm>
          <a:prstGeom prst="rect">
            <a:avLst/>
          </a:prstGeom>
          <a:noFill/>
        </p:spPr>
        <p:txBody>
          <a:bodyPr wrap="square" rtlCol="0">
            <a:spAutoFit/>
          </a:bodyPr>
          <a:lstStyle/>
          <a:p>
            <a:r>
              <a:rPr lang="en-US" sz="3200" dirty="0" smtClean="0">
                <a:latin typeface="Book Antiqua" panose="02040602050305030304" pitchFamily="18" charset="0"/>
              </a:rPr>
              <a:t>The man is poor </a:t>
            </a:r>
            <a:r>
              <a:rPr lang="en-US" sz="3200" dirty="0" smtClean="0">
                <a:solidFill>
                  <a:srgbClr val="C00000"/>
                </a:solidFill>
                <a:latin typeface="Book Antiqua" panose="02040602050305030304" pitchFamily="18" charset="0"/>
              </a:rPr>
              <a:t>but</a:t>
            </a:r>
            <a:r>
              <a:rPr lang="en-US" sz="3200" dirty="0" smtClean="0">
                <a:latin typeface="Book Antiqua" panose="02040602050305030304" pitchFamily="18" charset="0"/>
              </a:rPr>
              <a:t> honest.</a:t>
            </a:r>
            <a:endParaRPr lang="en-US" sz="3200" dirty="0">
              <a:latin typeface="Book Antiqua" panose="0204060205030503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855" y="2864959"/>
            <a:ext cx="3509145" cy="2339430"/>
          </a:xfrm>
          <a:prstGeom prst="rect">
            <a:avLst/>
          </a:prstGeom>
          <a:ln w="88900" cap="sq" cmpd="thickThin">
            <a:solidFill>
              <a:srgbClr val="00FF00"/>
            </a:solidFill>
            <a:prstDash val="solid"/>
            <a:miter lim="800000"/>
          </a:ln>
          <a:effectLst>
            <a:innerShdw blurRad="76200">
              <a:srgbClr val="000000"/>
            </a:innerShdw>
          </a:effectLst>
        </p:spPr>
      </p:pic>
      <p:sp>
        <p:nvSpPr>
          <p:cNvPr id="8" name="Rectangle 7"/>
          <p:cNvSpPr/>
          <p:nvPr/>
        </p:nvSpPr>
        <p:spPr>
          <a:xfrm>
            <a:off x="932397" y="2779501"/>
            <a:ext cx="3922519" cy="24248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2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9" grpId="0" animBg="1"/>
      <p:bldP spid="14" grpId="0"/>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6263</TotalTime>
  <Words>635</Words>
  <Application>Microsoft Office PowerPoint</Application>
  <PresentationFormat>Custom</PresentationFormat>
  <Paragraphs>74</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 Antiqua</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উত্তর সঠিক হয়েছে</dc:title>
  <dc:creator>Julfiker Ali</dc:creator>
  <cp:lastModifiedBy>Windows User</cp:lastModifiedBy>
  <cp:revision>1160</cp:revision>
  <dcterms:created xsi:type="dcterms:W3CDTF">2017-06-25T05:39:20Z</dcterms:created>
  <dcterms:modified xsi:type="dcterms:W3CDTF">2018-03-02T03:44:32Z</dcterms:modified>
</cp:coreProperties>
</file>